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  <p:sldMasterId id="2147483666" r:id="rId2"/>
    <p:sldMasterId id="2147483690" r:id="rId3"/>
  </p:sldMasterIdLst>
  <p:notesMasterIdLst>
    <p:notesMasterId r:id="rId22"/>
  </p:notesMasterIdLst>
  <p:sldIdLst>
    <p:sldId id="508" r:id="rId4"/>
    <p:sldId id="463" r:id="rId5"/>
    <p:sldId id="501" r:id="rId6"/>
    <p:sldId id="467" r:id="rId7"/>
    <p:sldId id="487" r:id="rId8"/>
    <p:sldId id="507" r:id="rId9"/>
    <p:sldId id="512" r:id="rId10"/>
    <p:sldId id="511" r:id="rId11"/>
    <p:sldId id="484" r:id="rId12"/>
    <p:sldId id="472" r:id="rId13"/>
    <p:sldId id="488" r:id="rId14"/>
    <p:sldId id="515" r:id="rId15"/>
    <p:sldId id="516" r:id="rId16"/>
    <p:sldId id="504" r:id="rId17"/>
    <p:sldId id="502" r:id="rId18"/>
    <p:sldId id="503" r:id="rId19"/>
    <p:sldId id="517" r:id="rId20"/>
    <p:sldId id="514" r:id="rId21"/>
  </p:sldIdLst>
  <p:sldSz cx="9144000" cy="6858000" type="screen4x3"/>
  <p:notesSz cx="6954838" cy="9240838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1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  <a:srgbClr val="4D4D4D"/>
    <a:srgbClr val="700000"/>
    <a:srgbClr val="1E7C30"/>
    <a:srgbClr val="58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4" autoAdjust="0"/>
    <p:restoredTop sz="94663" autoAdjust="0"/>
  </p:normalViewPr>
  <p:slideViewPr>
    <p:cSldViewPr>
      <p:cViewPr varScale="1">
        <p:scale>
          <a:sx n="117" d="100"/>
          <a:sy n="117" d="100"/>
        </p:scale>
        <p:origin x="13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2014-15 Cost per Pupil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'Erie County'!$F$13:$H$13</c:f>
              <c:strCache>
                <c:ptCount val="3"/>
                <c:pt idx="0">
                  <c:v>Erie's Public Schools</c:v>
                </c:pt>
                <c:pt idx="1">
                  <c:v>Erie County Average</c:v>
                </c:pt>
                <c:pt idx="2">
                  <c:v>State Average</c:v>
                </c:pt>
              </c:strCache>
            </c:strRef>
          </c:cat>
          <c:val>
            <c:numRef>
              <c:f>'Erie County'!$F$22:$H$22</c:f>
              <c:numCache>
                <c:formatCode>"$"#,##0_);\("$"#,##0\)</c:formatCode>
                <c:ptCount val="3"/>
                <c:pt idx="0">
                  <c:v>13463</c:v>
                </c:pt>
                <c:pt idx="1">
                  <c:v>14216</c:v>
                </c:pt>
                <c:pt idx="2">
                  <c:v>16425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7-4729-8EE4-4C3B34A2F8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0562816"/>
        <c:axId val="290563376"/>
      </c:barChart>
      <c:catAx>
        <c:axId val="2905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563376"/>
        <c:crosses val="autoZero"/>
        <c:auto val="1"/>
        <c:lblAlgn val="ctr"/>
        <c:lblOffset val="100"/>
        <c:noMultiLvlLbl val="0"/>
      </c:catAx>
      <c:valAx>
        <c:axId val="29056337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one"/>
        <c:crossAx val="29056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Peer!$B$28</c:f>
              <c:strCache>
                <c:ptCount val="1"/>
                <c:pt idx="0">
                  <c:v>2014-15 Economically Disadvantaged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96-4487-AA3E-678FFF53905C}"/>
              </c:ext>
            </c:extLst>
          </c:dPt>
          <c:cat>
            <c:strRef>
              <c:f>Peer!$A$29:$A$40</c:f>
              <c:strCache>
                <c:ptCount val="12"/>
                <c:pt idx="0">
                  <c:v>Altoona</c:v>
                </c:pt>
                <c:pt idx="1">
                  <c:v>Wilkes-Barre</c:v>
                </c:pt>
                <c:pt idx="2">
                  <c:v>Pittsburgh</c:v>
                </c:pt>
                <c:pt idx="3">
                  <c:v>Allentown</c:v>
                </c:pt>
                <c:pt idx="4">
                  <c:v>York City</c:v>
                </c:pt>
                <c:pt idx="5">
                  <c:v>Scranton</c:v>
                </c:pt>
                <c:pt idx="6">
                  <c:v>Erie</c:v>
                </c:pt>
                <c:pt idx="7">
                  <c:v>Chester-Upland</c:v>
                </c:pt>
                <c:pt idx="8">
                  <c:v>Philadelphia</c:v>
                </c:pt>
                <c:pt idx="9">
                  <c:v>Lancaster</c:v>
                </c:pt>
                <c:pt idx="10">
                  <c:v>Harrisburg</c:v>
                </c:pt>
                <c:pt idx="11">
                  <c:v>Reading</c:v>
                </c:pt>
              </c:strCache>
            </c:strRef>
          </c:cat>
          <c:val>
            <c:numRef>
              <c:f>Peer!$B$29:$B$40</c:f>
              <c:numCache>
                <c:formatCode>0.0%</c:formatCode>
                <c:ptCount val="12"/>
                <c:pt idx="0">
                  <c:v>0.63280000000000003</c:v>
                </c:pt>
                <c:pt idx="1">
                  <c:v>0.67730000000000001</c:v>
                </c:pt>
                <c:pt idx="2">
                  <c:v>0.68359999999999999</c:v>
                </c:pt>
                <c:pt idx="3">
                  <c:v>0.74329999999999996</c:v>
                </c:pt>
                <c:pt idx="4">
                  <c:v>0.74490000000000001</c:v>
                </c:pt>
                <c:pt idx="5">
                  <c:v>0.75040000000000007</c:v>
                </c:pt>
                <c:pt idx="6">
                  <c:v>0.80090000000000006</c:v>
                </c:pt>
                <c:pt idx="7">
                  <c:v>0.82050000000000001</c:v>
                </c:pt>
                <c:pt idx="8">
                  <c:v>0.86810000000000009</c:v>
                </c:pt>
                <c:pt idx="9">
                  <c:v>0.87730000000000008</c:v>
                </c:pt>
                <c:pt idx="10">
                  <c:v>0.97220000000000006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96-4487-AA3E-678FFF53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9015296"/>
        <c:axId val="259015856"/>
      </c:barChart>
      <c:catAx>
        <c:axId val="25901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15856"/>
        <c:crosses val="autoZero"/>
        <c:auto val="1"/>
        <c:lblAlgn val="ctr"/>
        <c:lblOffset val="100"/>
        <c:noMultiLvlLbl val="0"/>
      </c:catAx>
      <c:valAx>
        <c:axId val="2590158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25901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Peer!$B$54</c:f>
              <c:strCache>
                <c:ptCount val="1"/>
                <c:pt idx="0">
                  <c:v>2014-15 English Language Learner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A5-4DF5-9A34-014757ED130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A5-4DF5-9A34-014757ED1306}"/>
              </c:ext>
            </c:extLst>
          </c:dPt>
          <c:cat>
            <c:strRef>
              <c:f>Peer!$A$55:$A$66</c:f>
              <c:strCache>
                <c:ptCount val="12"/>
                <c:pt idx="0">
                  <c:v>Altoona</c:v>
                </c:pt>
                <c:pt idx="1">
                  <c:v>Pittsburgh</c:v>
                </c:pt>
                <c:pt idx="2">
                  <c:v>Chester-Upland</c:v>
                </c:pt>
                <c:pt idx="3">
                  <c:v>Wilkes-Barre</c:v>
                </c:pt>
                <c:pt idx="4">
                  <c:v>Scranton</c:v>
                </c:pt>
                <c:pt idx="5">
                  <c:v>Erie</c:v>
                </c:pt>
                <c:pt idx="6">
                  <c:v>Philadelphia</c:v>
                </c:pt>
                <c:pt idx="7">
                  <c:v>Allentown</c:v>
                </c:pt>
                <c:pt idx="8">
                  <c:v>Harrisburg</c:v>
                </c:pt>
                <c:pt idx="9">
                  <c:v>Lancaster</c:v>
                </c:pt>
                <c:pt idx="10">
                  <c:v>Reading</c:v>
                </c:pt>
                <c:pt idx="11">
                  <c:v>York City</c:v>
                </c:pt>
              </c:strCache>
            </c:strRef>
          </c:cat>
          <c:val>
            <c:numRef>
              <c:f>Peer!$B$55:$B$66</c:f>
              <c:numCache>
                <c:formatCode>0.0%</c:formatCode>
                <c:ptCount val="12"/>
                <c:pt idx="0">
                  <c:v>1.7000000000000001E-3</c:v>
                </c:pt>
                <c:pt idx="1">
                  <c:v>3.0600000000000002E-2</c:v>
                </c:pt>
                <c:pt idx="2">
                  <c:v>3.1099999999999999E-2</c:v>
                </c:pt>
                <c:pt idx="3">
                  <c:v>6.7000000000000004E-2</c:v>
                </c:pt>
                <c:pt idx="4">
                  <c:v>7.85E-2</c:v>
                </c:pt>
                <c:pt idx="5">
                  <c:v>9.1500000000000012E-2</c:v>
                </c:pt>
                <c:pt idx="6">
                  <c:v>9.7699999999999995E-2</c:v>
                </c:pt>
                <c:pt idx="7">
                  <c:v>0.11609999999999999</c:v>
                </c:pt>
                <c:pt idx="8">
                  <c:v>0.1216</c:v>
                </c:pt>
                <c:pt idx="9">
                  <c:v>0.15880000000000002</c:v>
                </c:pt>
                <c:pt idx="10">
                  <c:v>0.17899999999999999</c:v>
                </c:pt>
                <c:pt idx="11">
                  <c:v>0.23079999999999998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A5-4DF5-9A34-014757ED1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2849184"/>
        <c:axId val="302849744"/>
      </c:barChart>
      <c:catAx>
        <c:axId val="302849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849744"/>
        <c:crosses val="autoZero"/>
        <c:auto val="1"/>
        <c:lblAlgn val="ctr"/>
        <c:lblOffset val="100"/>
        <c:noMultiLvlLbl val="0"/>
      </c:catAx>
      <c:valAx>
        <c:axId val="30284974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30284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Peer!$B$67</c:f>
              <c:strCache>
                <c:ptCount val="1"/>
                <c:pt idx="0">
                  <c:v>2014-15 Charter Enrollment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A5-410E-B613-54FFD9CFB115}"/>
              </c:ext>
            </c:extLst>
          </c:dPt>
          <c:cat>
            <c:strRef>
              <c:f>Peer!$A$68:$A$79</c:f>
              <c:strCache>
                <c:ptCount val="12"/>
                <c:pt idx="0">
                  <c:v>Altoona</c:v>
                </c:pt>
                <c:pt idx="1">
                  <c:v>Lancaster</c:v>
                </c:pt>
                <c:pt idx="2">
                  <c:v>Scranton</c:v>
                </c:pt>
                <c:pt idx="3">
                  <c:v>Reading</c:v>
                </c:pt>
                <c:pt idx="4">
                  <c:v>Wilkes-Barre</c:v>
                </c:pt>
                <c:pt idx="5">
                  <c:v>Harrisburg </c:v>
                </c:pt>
                <c:pt idx="6">
                  <c:v>Pittsburgh</c:v>
                </c:pt>
                <c:pt idx="7">
                  <c:v>Allentown </c:v>
                </c:pt>
                <c:pt idx="8">
                  <c:v>Erie </c:v>
                </c:pt>
                <c:pt idx="9">
                  <c:v>York City</c:v>
                </c:pt>
                <c:pt idx="10">
                  <c:v>Philadelphia </c:v>
                </c:pt>
                <c:pt idx="11">
                  <c:v>Chester-Upland</c:v>
                </c:pt>
              </c:strCache>
            </c:strRef>
          </c:cat>
          <c:val>
            <c:numRef>
              <c:f>Peer!$B$68:$B$79</c:f>
              <c:numCache>
                <c:formatCode>0.0%</c:formatCode>
                <c:ptCount val="12"/>
                <c:pt idx="0">
                  <c:v>2.3641851106639838E-2</c:v>
                </c:pt>
                <c:pt idx="1">
                  <c:v>3.0483079307672436E-2</c:v>
                </c:pt>
                <c:pt idx="2">
                  <c:v>3.3413809753742155E-2</c:v>
                </c:pt>
                <c:pt idx="3">
                  <c:v>5.9517338841178387E-2</c:v>
                </c:pt>
                <c:pt idx="4">
                  <c:v>7.1755519655358105E-2</c:v>
                </c:pt>
                <c:pt idx="5">
                  <c:v>0.11335360796239978</c:v>
                </c:pt>
                <c:pt idx="6">
                  <c:v>0.12610313662945241</c:v>
                </c:pt>
                <c:pt idx="7">
                  <c:v>0.12672847682119207</c:v>
                </c:pt>
                <c:pt idx="8">
                  <c:v>0.14439858063581723</c:v>
                </c:pt>
                <c:pt idx="9">
                  <c:v>0.27424525781458725</c:v>
                </c:pt>
                <c:pt idx="10">
                  <c:v>0.34327255649213095</c:v>
                </c:pt>
                <c:pt idx="11">
                  <c:v>0.53774889380530977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A5-410E-B613-54FFD9CFB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6161088"/>
        <c:axId val="246161648"/>
      </c:barChart>
      <c:catAx>
        <c:axId val="24616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161648"/>
        <c:crosses val="autoZero"/>
        <c:auto val="1"/>
        <c:lblAlgn val="ctr"/>
        <c:lblOffset val="100"/>
        <c:noMultiLvlLbl val="0"/>
      </c:catAx>
      <c:valAx>
        <c:axId val="246161648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one"/>
        <c:crossAx val="24616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2014-15</a:t>
            </a:r>
            <a:r>
              <a:rPr lang="en-US" sz="1400" baseline="0"/>
              <a:t> Erie County School Real Estate </a:t>
            </a:r>
            <a:r>
              <a:rPr lang="en-US" sz="1400"/>
              <a:t>Tax Rates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4769132476861483E-2"/>
          <c:y val="0.17218759113444151"/>
          <c:w val="0.90110806050559566"/>
          <c:h val="0.474294773555990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Data!$C$21</c:f>
              <c:strCache>
                <c:ptCount val="1"/>
                <c:pt idx="0">
                  <c:v>RE Tax Rate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C819-43D5-A8C2-488B702824FA}"/>
              </c:ext>
            </c:extLst>
          </c:dPt>
          <c:cat>
            <c:strRef>
              <c:f>Data!$A$22:$A$34</c:f>
              <c:strCache>
                <c:ptCount val="13"/>
                <c:pt idx="0">
                  <c:v>Northwestern</c:v>
                </c:pt>
                <c:pt idx="1">
                  <c:v>Union City</c:v>
                </c:pt>
                <c:pt idx="2">
                  <c:v>Ft. LeBoeuf</c:v>
                </c:pt>
                <c:pt idx="3">
                  <c:v>General McLane</c:v>
                </c:pt>
                <c:pt idx="4">
                  <c:v>Corry</c:v>
                </c:pt>
                <c:pt idx="5">
                  <c:v>Millcreek</c:v>
                </c:pt>
                <c:pt idx="6">
                  <c:v>North East</c:v>
                </c:pt>
                <c:pt idx="7">
                  <c:v>Harbor Creek</c:v>
                </c:pt>
                <c:pt idx="8">
                  <c:v>Girard</c:v>
                </c:pt>
                <c:pt idx="9">
                  <c:v>Wattsburg</c:v>
                </c:pt>
                <c:pt idx="10">
                  <c:v>Fairview</c:v>
                </c:pt>
                <c:pt idx="11">
                  <c:v>Erie</c:v>
                </c:pt>
                <c:pt idx="12">
                  <c:v>Iroquois</c:v>
                </c:pt>
              </c:strCache>
            </c:strRef>
          </c:cat>
          <c:val>
            <c:numRef>
              <c:f>Data!$C$22:$C$34</c:f>
              <c:numCache>
                <c:formatCode>General</c:formatCode>
                <c:ptCount val="13"/>
                <c:pt idx="0">
                  <c:v>9.39</c:v>
                </c:pt>
                <c:pt idx="1">
                  <c:v>10.229999999999999</c:v>
                </c:pt>
                <c:pt idx="2">
                  <c:v>11.39</c:v>
                </c:pt>
                <c:pt idx="3">
                  <c:v>12.26</c:v>
                </c:pt>
                <c:pt idx="4">
                  <c:v>13.129999999999999</c:v>
                </c:pt>
                <c:pt idx="5">
                  <c:v>13.28</c:v>
                </c:pt>
                <c:pt idx="6">
                  <c:v>13.370000000000005</c:v>
                </c:pt>
                <c:pt idx="7">
                  <c:v>14.91</c:v>
                </c:pt>
                <c:pt idx="8">
                  <c:v>15.28</c:v>
                </c:pt>
                <c:pt idx="9">
                  <c:v>15.47</c:v>
                </c:pt>
                <c:pt idx="10">
                  <c:v>16.11000000000001</c:v>
                </c:pt>
                <c:pt idx="11">
                  <c:v>16.62</c:v>
                </c:pt>
                <c:pt idx="12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19-43D5-A8C2-488B70282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836832"/>
        <c:axId val="244837392"/>
      </c:barChart>
      <c:catAx>
        <c:axId val="24483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837392"/>
        <c:crosses val="autoZero"/>
        <c:auto val="1"/>
        <c:lblAlgn val="ctr"/>
        <c:lblOffset val="100"/>
        <c:noMultiLvlLbl val="0"/>
      </c:catAx>
      <c:valAx>
        <c:axId val="244837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83683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1F497D">
          <a:lumMod val="50000"/>
        </a:srgb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en-US" sz="1400"/>
              <a:t>2013-14 Current</a:t>
            </a:r>
            <a:r>
              <a:rPr lang="en-US" sz="1400" baseline="0"/>
              <a:t> Real Estate Tax &amp; Payments in Lieu of Tax Revenue per Pupil (ADM)</a:t>
            </a:r>
            <a:endParaRPr lang="en-US" sz="1400"/>
          </a:p>
        </c:rich>
      </c:tx>
      <c:layout>
        <c:manualLayout>
          <c:xMode val="edge"/>
          <c:yMode val="edge"/>
          <c:x val="0.14552631578947395"/>
          <c:y val="2.84552845528455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Data!$C$37</c:f>
              <c:strCache>
                <c:ptCount val="1"/>
                <c:pt idx="0">
                  <c:v>RE Taxes Collected per ADM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0066-40B1-AB77-D1D74DC5481E}"/>
              </c:ext>
            </c:extLst>
          </c:dPt>
          <c:cat>
            <c:strRef>
              <c:f>Data!$A$38:$A$50</c:f>
              <c:strCache>
                <c:ptCount val="13"/>
                <c:pt idx="0">
                  <c:v>Union City</c:v>
                </c:pt>
                <c:pt idx="1">
                  <c:v>Northwestern</c:v>
                </c:pt>
                <c:pt idx="2">
                  <c:v>Erie</c:v>
                </c:pt>
                <c:pt idx="3">
                  <c:v>Corry</c:v>
                </c:pt>
                <c:pt idx="4">
                  <c:v>Iroquois</c:v>
                </c:pt>
                <c:pt idx="5">
                  <c:v>Girard</c:v>
                </c:pt>
                <c:pt idx="6">
                  <c:v>North East</c:v>
                </c:pt>
                <c:pt idx="7">
                  <c:v>General McLane</c:v>
                </c:pt>
                <c:pt idx="8">
                  <c:v>Wattsburg</c:v>
                </c:pt>
                <c:pt idx="9">
                  <c:v>Harbor Creek</c:v>
                </c:pt>
                <c:pt idx="10">
                  <c:v>Millcreek</c:v>
                </c:pt>
                <c:pt idx="11">
                  <c:v>Fairview</c:v>
                </c:pt>
                <c:pt idx="12">
                  <c:v>Ft. LeBoeuf</c:v>
                </c:pt>
              </c:strCache>
            </c:strRef>
          </c:cat>
          <c:val>
            <c:numRef>
              <c:f>Data!$C$38:$C$50</c:f>
              <c:numCache>
                <c:formatCode>_(* #,##0_);_(* \(#,##0\);_(* "-"??_);_(@_)</c:formatCode>
                <c:ptCount val="13"/>
                <c:pt idx="0">
                  <c:v>1705.3376774890276</c:v>
                </c:pt>
                <c:pt idx="1">
                  <c:v>1991.5331280556354</c:v>
                </c:pt>
                <c:pt idx="2">
                  <c:v>2633.5619887481134</c:v>
                </c:pt>
                <c:pt idx="3">
                  <c:v>2947.2540328340842</c:v>
                </c:pt>
                <c:pt idx="4">
                  <c:v>3170.8389453746695</c:v>
                </c:pt>
                <c:pt idx="5">
                  <c:v>3330.4296007874741</c:v>
                </c:pt>
                <c:pt idx="6">
                  <c:v>4043.5797343976469</c:v>
                </c:pt>
                <c:pt idx="7">
                  <c:v>4432.8590460829528</c:v>
                </c:pt>
                <c:pt idx="8">
                  <c:v>4824.1983165521933</c:v>
                </c:pt>
                <c:pt idx="9">
                  <c:v>5906.5327676779334</c:v>
                </c:pt>
                <c:pt idx="10">
                  <c:v>5937.0471484914424</c:v>
                </c:pt>
                <c:pt idx="11">
                  <c:v>5942.9477401805771</c:v>
                </c:pt>
                <c:pt idx="12">
                  <c:v>8054.334761036951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6-40B1-AB77-D1D74DC54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839632"/>
        <c:axId val="244840192"/>
      </c:barChart>
      <c:catAx>
        <c:axId val="24483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840192"/>
        <c:crosses val="autoZero"/>
        <c:auto val="1"/>
        <c:lblAlgn val="ctr"/>
        <c:lblOffset val="100"/>
        <c:noMultiLvlLbl val="0"/>
      </c:catAx>
      <c:valAx>
        <c:axId val="24484019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244839632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1F497D">
          <a:lumMod val="50000"/>
        </a:srgbClr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2015 Percent of Tax Exempt</a:t>
            </a:r>
            <a:r>
              <a:rPr lang="en-US" sz="1400" baseline="0"/>
              <a:t> Properties</a:t>
            </a:r>
            <a:endParaRPr lang="en-US" sz="14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Data!$C$52</c:f>
              <c:strCache>
                <c:ptCount val="1"/>
                <c:pt idx="0">
                  <c:v>% of Tax Exempt Properties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E1F-4E5D-827E-7AB415AA128D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EE1F-4E5D-827E-7AB415AA128D}"/>
              </c:ext>
            </c:extLst>
          </c:dPt>
          <c:cat>
            <c:strRef>
              <c:f>Data!$A$53:$A$65</c:f>
              <c:strCache>
                <c:ptCount val="13"/>
                <c:pt idx="0">
                  <c:v>Wattsburg</c:v>
                </c:pt>
                <c:pt idx="1">
                  <c:v>Ft. LeBoeuf</c:v>
                </c:pt>
                <c:pt idx="2">
                  <c:v>Fairview</c:v>
                </c:pt>
                <c:pt idx="3">
                  <c:v>Girard</c:v>
                </c:pt>
                <c:pt idx="4">
                  <c:v>Millcreek</c:v>
                </c:pt>
                <c:pt idx="5">
                  <c:v>Iroquois</c:v>
                </c:pt>
                <c:pt idx="6">
                  <c:v>North East</c:v>
                </c:pt>
                <c:pt idx="7">
                  <c:v>Harbor Creek</c:v>
                </c:pt>
                <c:pt idx="8">
                  <c:v>Union City</c:v>
                </c:pt>
                <c:pt idx="9">
                  <c:v>Corry</c:v>
                </c:pt>
                <c:pt idx="10">
                  <c:v>General McLane</c:v>
                </c:pt>
                <c:pt idx="11">
                  <c:v>Northwestern</c:v>
                </c:pt>
                <c:pt idx="12">
                  <c:v>Erie</c:v>
                </c:pt>
              </c:strCache>
            </c:strRef>
          </c:cat>
          <c:val>
            <c:numRef>
              <c:f>Data!$C$53:$C$65</c:f>
              <c:numCache>
                <c:formatCode>0.0%</c:formatCode>
                <c:ptCount val="13"/>
                <c:pt idx="0">
                  <c:v>5.8350828534340982E-2</c:v>
                </c:pt>
                <c:pt idx="1">
                  <c:v>7.4118066540144384E-2</c:v>
                </c:pt>
                <c:pt idx="2">
                  <c:v>7.8516546773337886E-2</c:v>
                </c:pt>
                <c:pt idx="3">
                  <c:v>8.4890302249158514E-2</c:v>
                </c:pt>
                <c:pt idx="4">
                  <c:v>9.4252866546143801E-2</c:v>
                </c:pt>
                <c:pt idx="5">
                  <c:v>0.12644127820988368</c:v>
                </c:pt>
                <c:pt idx="6">
                  <c:v>0.15227686269805105</c:v>
                </c:pt>
                <c:pt idx="7">
                  <c:v>0.16224353764514401</c:v>
                </c:pt>
                <c:pt idx="8">
                  <c:v>0.18134639532796032</c:v>
                </c:pt>
                <c:pt idx="9">
                  <c:v>0.19494744400842315</c:v>
                </c:pt>
                <c:pt idx="10">
                  <c:v>0.20734447090639999</c:v>
                </c:pt>
                <c:pt idx="11">
                  <c:v>0.27072499235004477</c:v>
                </c:pt>
                <c:pt idx="12">
                  <c:v>0.28506849655314537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1F-4E5D-827E-7AB415AA1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535280"/>
        <c:axId val="259535840"/>
      </c:barChart>
      <c:catAx>
        <c:axId val="25953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9535840"/>
        <c:crosses val="autoZero"/>
        <c:auto val="1"/>
        <c:lblAlgn val="ctr"/>
        <c:lblOffset val="100"/>
        <c:noMultiLvlLbl val="0"/>
      </c:catAx>
      <c:valAx>
        <c:axId val="25953584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59535280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rgbClr val="1F497D">
          <a:lumMod val="50000"/>
        </a:srgbClr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2015-16 Basic Ed. Allocation per ADM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Peer!$B$1</c:f>
              <c:strCache>
                <c:ptCount val="1"/>
                <c:pt idx="0">
                  <c:v>2015-16 BEF &amp; RTL
Allocation per ADM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CB-4B21-AE16-9A37D100513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CB-4B21-AE16-9A37D10051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Peer!$A$2:$A$13</c:f>
              <c:strCache>
                <c:ptCount val="12"/>
                <c:pt idx="0">
                  <c:v>Wilkes-Barre</c:v>
                </c:pt>
                <c:pt idx="1">
                  <c:v>Scranton</c:v>
                </c:pt>
                <c:pt idx="2">
                  <c:v>Erie</c:v>
                </c:pt>
                <c:pt idx="3">
                  <c:v>Altoona</c:v>
                </c:pt>
                <c:pt idx="4">
                  <c:v>Lancaster</c:v>
                </c:pt>
                <c:pt idx="5">
                  <c:v>Philadelphia</c:v>
                </c:pt>
                <c:pt idx="6">
                  <c:v>Allentown</c:v>
                </c:pt>
                <c:pt idx="7">
                  <c:v>Pittsburgh</c:v>
                </c:pt>
                <c:pt idx="8">
                  <c:v>Harrisburg</c:v>
                </c:pt>
                <c:pt idx="9">
                  <c:v>Reading</c:v>
                </c:pt>
                <c:pt idx="10">
                  <c:v>York City</c:v>
                </c:pt>
                <c:pt idx="11">
                  <c:v>Chester-Upland</c:v>
                </c:pt>
              </c:strCache>
            </c:strRef>
          </c:cat>
          <c:val>
            <c:numRef>
              <c:f>Peer!$B$2:$B$13</c:f>
              <c:numCache>
                <c:formatCode>"$"#,##0</c:formatCode>
                <c:ptCount val="12"/>
                <c:pt idx="0">
                  <c:v>3556.2244335721462</c:v>
                </c:pt>
                <c:pt idx="1">
                  <c:v>4114.0734397340857</c:v>
                </c:pt>
                <c:pt idx="2">
                  <c:v>4574.0982499666134</c:v>
                </c:pt>
                <c:pt idx="3">
                  <c:v>4968.3331029913224</c:v>
                </c:pt>
                <c:pt idx="4">
                  <c:v>5125.1625229497986</c:v>
                </c:pt>
                <c:pt idx="5">
                  <c:v>5215.1074865581713</c:v>
                </c:pt>
                <c:pt idx="6">
                  <c:v>5480.5388787350166</c:v>
                </c:pt>
                <c:pt idx="7">
                  <c:v>5874.5824322455346</c:v>
                </c:pt>
                <c:pt idx="8">
                  <c:v>6457.6416313521331</c:v>
                </c:pt>
                <c:pt idx="9">
                  <c:v>7113.397755942121</c:v>
                </c:pt>
                <c:pt idx="10">
                  <c:v>7802.6186097665677</c:v>
                </c:pt>
                <c:pt idx="11">
                  <c:v>8761.7737460341214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CB-4B21-AE16-9A37D10051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111312"/>
        <c:axId val="292111872"/>
      </c:barChart>
      <c:catAx>
        <c:axId val="2921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11872"/>
        <c:crosses val="autoZero"/>
        <c:auto val="1"/>
        <c:lblAlgn val="ctr"/>
        <c:lblOffset val="100"/>
        <c:noMultiLvlLbl val="0"/>
      </c:catAx>
      <c:valAx>
        <c:axId val="292111872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one"/>
        <c:crossAx val="292111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/>
              <a:t>State &amp; Local Revenue Per Pupil vs. Median Household Income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2013-14 State &amp; Local Revenue per ADM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noFill/>
              </a:ln>
              <a:effectLst/>
            </c:spPr>
          </c:marker>
          <c:dPt>
            <c:idx val="12"/>
            <c:marker>
              <c:spPr>
                <a:solidFill>
                  <a:srgbClr val="FF0000"/>
                </a:solid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1FA-483B-80C1-CDAEB46DA607}"/>
              </c:ext>
            </c:extLst>
          </c:dPt>
          <c:dPt>
            <c:idx val="16"/>
            <c:marker>
              <c:spPr>
                <a:solidFill>
                  <a:srgbClr val="FF0000"/>
                </a:solidFill>
                <a:ln w="25400">
                  <a:noFill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c:spPr>
            </c:marker>
            <c:bubble3D val="0"/>
            <c:spPr>
              <a:ln w="28575" cap="rnd">
                <a:noFill/>
                <a:round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9BD8-4D1F-9763-37D991E79F34}"/>
              </c:ext>
            </c:extLst>
          </c:dPt>
          <c:xVal>
            <c:numRef>
              <c:f>Sheet2!$D$2:$D$497</c:f>
              <c:numCache>
                <c:formatCode>_("$"* #,##0_);_("$"* \(#,##0\);_("$"* "-"??_);_(@_)</c:formatCode>
                <c:ptCount val="13"/>
                <c:pt idx="0">
                  <c:v>86964</c:v>
                </c:pt>
                <c:pt idx="1">
                  <c:v>65257</c:v>
                </c:pt>
                <c:pt idx="2">
                  <c:v>63167</c:v>
                </c:pt>
                <c:pt idx="3">
                  <c:v>58479</c:v>
                </c:pt>
                <c:pt idx="4">
                  <c:v>60554</c:v>
                </c:pt>
                <c:pt idx="5">
                  <c:v>49805</c:v>
                </c:pt>
                <c:pt idx="6">
                  <c:v>55085</c:v>
                </c:pt>
                <c:pt idx="7">
                  <c:v>51875</c:v>
                </c:pt>
                <c:pt idx="8">
                  <c:v>52550</c:v>
                </c:pt>
                <c:pt idx="9">
                  <c:v>48874</c:v>
                </c:pt>
                <c:pt idx="10">
                  <c:v>46496</c:v>
                </c:pt>
                <c:pt idx="11">
                  <c:v>45309</c:v>
                </c:pt>
                <c:pt idx="12">
                  <c:v>35802</c:v>
                </c:pt>
              </c:numCache>
            </c:numRef>
          </c:xVal>
          <c:yVal>
            <c:numRef>
              <c:f>Sheet2!$E$2:$E$497</c:f>
              <c:numCache>
                <c:formatCode>"$"#,##0</c:formatCode>
                <c:ptCount val="13"/>
                <c:pt idx="0">
                  <c:v>15172</c:v>
                </c:pt>
                <c:pt idx="1">
                  <c:v>18523</c:v>
                </c:pt>
                <c:pt idx="2">
                  <c:v>16285</c:v>
                </c:pt>
                <c:pt idx="3">
                  <c:v>15121</c:v>
                </c:pt>
                <c:pt idx="4">
                  <c:v>15896</c:v>
                </c:pt>
                <c:pt idx="5">
                  <c:v>16288</c:v>
                </c:pt>
                <c:pt idx="6">
                  <c:v>15421</c:v>
                </c:pt>
                <c:pt idx="7">
                  <c:v>15106</c:v>
                </c:pt>
                <c:pt idx="8">
                  <c:v>14570</c:v>
                </c:pt>
                <c:pt idx="9">
                  <c:v>15957</c:v>
                </c:pt>
                <c:pt idx="10">
                  <c:v>16443</c:v>
                </c:pt>
                <c:pt idx="11">
                  <c:v>15678</c:v>
                </c:pt>
                <c:pt idx="12">
                  <c:v>14990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BD8-4D1F-9763-37D991E79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3120576"/>
        <c:axId val="303121136"/>
      </c:scatterChart>
      <c:valAx>
        <c:axId val="303120576"/>
        <c:scaling>
          <c:orientation val="minMax"/>
          <c:max val="90000"/>
          <c:min val="3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Median Household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121136"/>
        <c:crosses val="autoZero"/>
        <c:crossBetween val="midCat"/>
        <c:majorUnit val="10000"/>
      </c:valAx>
      <c:valAx>
        <c:axId val="303121136"/>
        <c:scaling>
          <c:orientation val="minMax"/>
          <c:max val="19000"/>
          <c:min val="1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State &amp;</a:t>
                </a:r>
                <a:r>
                  <a:rPr lang="en-US" b="1" baseline="0"/>
                  <a:t> Lcoal Revenue Per Pupil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120576"/>
        <c:crosses val="autoZero"/>
        <c:crossBetween val="midCat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2015-16 State &amp; Local Revenue per ADM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IU!$B$1</c:f>
              <c:strCache>
                <c:ptCount val="1"/>
                <c:pt idx="0">
                  <c:v>2013-14 State &amp; Local Revenue per ADM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76-45B3-8DAB-BAC2975325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IU!$A$2:$A$14</c:f>
              <c:strCache>
                <c:ptCount val="13"/>
                <c:pt idx="0">
                  <c:v>Erie City</c:v>
                </c:pt>
                <c:pt idx="1">
                  <c:v>Girard</c:v>
                </c:pt>
                <c:pt idx="2">
                  <c:v>Northwestern</c:v>
                </c:pt>
                <c:pt idx="3">
                  <c:v>North East</c:v>
                </c:pt>
                <c:pt idx="4">
                  <c:v>Fort LeBoeuf</c:v>
                </c:pt>
                <c:pt idx="5">
                  <c:v>Millcreek</c:v>
                </c:pt>
                <c:pt idx="6">
                  <c:v>Corry Area</c:v>
                </c:pt>
                <c:pt idx="7">
                  <c:v>Harbor Creek</c:v>
                </c:pt>
                <c:pt idx="8">
                  <c:v>General McLane</c:v>
                </c:pt>
                <c:pt idx="9">
                  <c:v>Union City Area</c:v>
                </c:pt>
                <c:pt idx="10">
                  <c:v>Iroquois</c:v>
                </c:pt>
                <c:pt idx="11">
                  <c:v>Fairview</c:v>
                </c:pt>
                <c:pt idx="12">
                  <c:v>Wattsburg Area</c:v>
                </c:pt>
              </c:strCache>
            </c:strRef>
          </c:cat>
          <c:val>
            <c:numRef>
              <c:f>IU!$B$2:$B$14</c:f>
              <c:numCache>
                <c:formatCode>"$"#,##0</c:formatCode>
                <c:ptCount val="13"/>
                <c:pt idx="0">
                  <c:v>11920</c:v>
                </c:pt>
                <c:pt idx="1">
                  <c:v>13184</c:v>
                </c:pt>
                <c:pt idx="2">
                  <c:v>13196</c:v>
                </c:pt>
                <c:pt idx="3">
                  <c:v>13459</c:v>
                </c:pt>
                <c:pt idx="4">
                  <c:v>13574</c:v>
                </c:pt>
                <c:pt idx="5">
                  <c:v>13593</c:v>
                </c:pt>
                <c:pt idx="6">
                  <c:v>13925</c:v>
                </c:pt>
                <c:pt idx="7">
                  <c:v>14243</c:v>
                </c:pt>
                <c:pt idx="8">
                  <c:v>14365</c:v>
                </c:pt>
                <c:pt idx="9">
                  <c:v>14487</c:v>
                </c:pt>
                <c:pt idx="10">
                  <c:v>14817</c:v>
                </c:pt>
                <c:pt idx="11">
                  <c:v>14963</c:v>
                </c:pt>
                <c:pt idx="12">
                  <c:v>16627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76-45B3-8DAB-BAC2975325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3123376"/>
        <c:axId val="303123936"/>
      </c:barChart>
      <c:catAx>
        <c:axId val="3031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123936"/>
        <c:crosses val="autoZero"/>
        <c:auto val="1"/>
        <c:lblAlgn val="ctr"/>
        <c:lblOffset val="100"/>
        <c:noMultiLvlLbl val="0"/>
      </c:catAx>
      <c:valAx>
        <c:axId val="303123936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one"/>
        <c:crossAx val="30312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2015-16 Basic Ed. Allocation per ADM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Peer!$B$1</c:f>
              <c:strCache>
                <c:ptCount val="1"/>
                <c:pt idx="0">
                  <c:v>2015-16 BEF &amp; RTL
Allocation per ADM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0D-4B50-A20E-52A63AFF26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Peer!$A$2:$A$13</c:f>
              <c:strCache>
                <c:ptCount val="12"/>
                <c:pt idx="0">
                  <c:v>Wilkes-Barre</c:v>
                </c:pt>
                <c:pt idx="1">
                  <c:v>Scranton</c:v>
                </c:pt>
                <c:pt idx="2">
                  <c:v>Erie</c:v>
                </c:pt>
                <c:pt idx="3">
                  <c:v>Altoona</c:v>
                </c:pt>
                <c:pt idx="4">
                  <c:v>Lancaster</c:v>
                </c:pt>
                <c:pt idx="5">
                  <c:v>Philadelphia</c:v>
                </c:pt>
                <c:pt idx="6">
                  <c:v>Allentown</c:v>
                </c:pt>
                <c:pt idx="7">
                  <c:v>Pittsburgh</c:v>
                </c:pt>
                <c:pt idx="8">
                  <c:v>Harrisburg</c:v>
                </c:pt>
                <c:pt idx="9">
                  <c:v>Reading</c:v>
                </c:pt>
                <c:pt idx="10">
                  <c:v>York City</c:v>
                </c:pt>
                <c:pt idx="11">
                  <c:v>Chester-Upland</c:v>
                </c:pt>
              </c:strCache>
            </c:strRef>
          </c:cat>
          <c:val>
            <c:numRef>
              <c:f>Peer!$B$2:$B$13</c:f>
              <c:numCache>
                <c:formatCode>"$"#,##0</c:formatCode>
                <c:ptCount val="12"/>
                <c:pt idx="0">
                  <c:v>3556.2244335721462</c:v>
                </c:pt>
                <c:pt idx="1">
                  <c:v>4114.0734397340857</c:v>
                </c:pt>
                <c:pt idx="2">
                  <c:v>4574.0982499666134</c:v>
                </c:pt>
                <c:pt idx="3">
                  <c:v>4968.3331029913224</c:v>
                </c:pt>
                <c:pt idx="4">
                  <c:v>5125.1625229497986</c:v>
                </c:pt>
                <c:pt idx="5">
                  <c:v>5215.1074865581713</c:v>
                </c:pt>
                <c:pt idx="6">
                  <c:v>5480.5388787350166</c:v>
                </c:pt>
                <c:pt idx="7">
                  <c:v>5874.5824322455346</c:v>
                </c:pt>
                <c:pt idx="8">
                  <c:v>6457.6416313521331</c:v>
                </c:pt>
                <c:pt idx="9">
                  <c:v>7113.397755942121</c:v>
                </c:pt>
                <c:pt idx="10">
                  <c:v>7802.6186097665677</c:v>
                </c:pt>
                <c:pt idx="11">
                  <c:v>8761.7737460341214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0D-4B50-A20E-52A63AFF26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111312"/>
        <c:axId val="292111872"/>
      </c:barChart>
      <c:catAx>
        <c:axId val="29211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111872"/>
        <c:crosses val="autoZero"/>
        <c:auto val="1"/>
        <c:lblAlgn val="ctr"/>
        <c:lblOffset val="100"/>
        <c:noMultiLvlLbl val="0"/>
      </c:catAx>
      <c:valAx>
        <c:axId val="292111872"/>
        <c:scaling>
          <c:orientation val="minMax"/>
        </c:scaling>
        <c:delete val="1"/>
        <c:axPos val="l"/>
        <c:numFmt formatCode="&quot;$&quot;#,##0" sourceLinked="1"/>
        <c:majorTickMark val="none"/>
        <c:minorTickMark val="none"/>
        <c:tickLblPos val="none"/>
        <c:crossAx val="292111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Peer!$B$15</c:f>
              <c:strCache>
                <c:ptCount val="1"/>
                <c:pt idx="0">
                  <c:v>2014-15 Median Household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1-4BE3-BC5E-584D5E68F9B5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1-4BE3-BC5E-584D5E68F9B5}"/>
              </c:ext>
            </c:extLst>
          </c:dPt>
          <c:cat>
            <c:strRef>
              <c:f>Peer!$A$16:$A$27</c:f>
              <c:strCache>
                <c:ptCount val="12"/>
                <c:pt idx="0">
                  <c:v>Reading</c:v>
                </c:pt>
                <c:pt idx="1">
                  <c:v>York City</c:v>
                </c:pt>
                <c:pt idx="2">
                  <c:v>Chester-Upland</c:v>
                </c:pt>
                <c:pt idx="3">
                  <c:v>Harrisburg City</c:v>
                </c:pt>
                <c:pt idx="4">
                  <c:v>Erie City</c:v>
                </c:pt>
                <c:pt idx="5">
                  <c:v>Allentown City</c:v>
                </c:pt>
                <c:pt idx="6">
                  <c:v>Lancaster</c:v>
                </c:pt>
                <c:pt idx="7">
                  <c:v>Philadelphia City</c:v>
                </c:pt>
                <c:pt idx="8">
                  <c:v>Wilkes-Barre Area</c:v>
                </c:pt>
                <c:pt idx="9">
                  <c:v>Scranton</c:v>
                </c:pt>
                <c:pt idx="10">
                  <c:v>Altoona Area</c:v>
                </c:pt>
                <c:pt idx="11">
                  <c:v>Pittsburgh</c:v>
                </c:pt>
              </c:strCache>
            </c:strRef>
          </c:cat>
          <c:val>
            <c:numRef>
              <c:f>Peer!$B$16:$B$27</c:f>
              <c:numCache>
                <c:formatCode>_("$"* #,##0_);_("$"* \(#,##0\);_("$"* "-"??_);_(@_)</c:formatCode>
                <c:ptCount val="12"/>
                <c:pt idx="0">
                  <c:v>26867</c:v>
                </c:pt>
                <c:pt idx="1">
                  <c:v>28819</c:v>
                </c:pt>
                <c:pt idx="2">
                  <c:v>29933</c:v>
                </c:pt>
                <c:pt idx="3">
                  <c:v>32476</c:v>
                </c:pt>
                <c:pt idx="4">
                  <c:v>33007</c:v>
                </c:pt>
                <c:pt idx="5">
                  <c:v>36578</c:v>
                </c:pt>
                <c:pt idx="6">
                  <c:v>36980</c:v>
                </c:pt>
                <c:pt idx="7">
                  <c:v>37460</c:v>
                </c:pt>
                <c:pt idx="8">
                  <c:v>37474</c:v>
                </c:pt>
                <c:pt idx="9">
                  <c:v>37551</c:v>
                </c:pt>
                <c:pt idx="10">
                  <c:v>38198</c:v>
                </c:pt>
                <c:pt idx="11">
                  <c:v>39864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D1-4BE3-BC5E-584D5E68F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9012496"/>
        <c:axId val="259013056"/>
      </c:barChart>
      <c:catAx>
        <c:axId val="259012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9013056"/>
        <c:crosses val="autoZero"/>
        <c:auto val="1"/>
        <c:lblAlgn val="ctr"/>
        <c:lblOffset val="100"/>
        <c:noMultiLvlLbl val="0"/>
      </c:catAx>
      <c:valAx>
        <c:axId val="259013056"/>
        <c:scaling>
          <c:orientation val="minMax"/>
        </c:scaling>
        <c:delete val="1"/>
        <c:axPos val="b"/>
        <c:numFmt formatCode="_(&quot;$&quot;* #,##0_);_(&quot;$&quot;* \(#,##0\);_(&quot;$&quot;* &quot;-&quot;??_);_(@_)" sourceLinked="1"/>
        <c:majorTickMark val="none"/>
        <c:minorTickMark val="none"/>
        <c:tickLblPos val="none"/>
        <c:crossAx val="2590124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0.20652</cdr:x>
      <cdr:y>0.70968</cdr:y>
    </cdr:from>
    <cdr:to>
      <cdr:x>0.4367</cdr:x>
      <cdr:y>0.76543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447800" y="3352800"/>
          <a:ext cx="1613654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FF0000"/>
              </a:solidFill>
            </a:rPr>
            <a:t>Erie’s Public Schools</a:t>
          </a:r>
        </a:p>
      </cdr:txBody>
    </cdr:sp>
  </cdr:relSizeAnchor>
  <cdr:relSizeAnchor xmlns:cdr="http://schemas.openxmlformats.org/drawingml/2006/chartDrawing">
    <cdr:from>
      <cdr:x>0.51846</cdr:x>
      <cdr:y>0.67742</cdr:y>
    </cdr:from>
    <cdr:to>
      <cdr:x>0.66633</cdr:x>
      <cdr:y>0.73317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634586" y="3200400"/>
          <a:ext cx="1036628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Millcreek</a:t>
          </a:r>
        </a:p>
      </cdr:txBody>
    </cdr:sp>
  </cdr:relSizeAnchor>
  <cdr:relSizeAnchor xmlns:cdr="http://schemas.openxmlformats.org/drawingml/2006/chartDrawing">
    <cdr:from>
      <cdr:x>0.32609</cdr:x>
      <cdr:y>0.59677</cdr:y>
    </cdr:from>
    <cdr:to>
      <cdr:x>0.40831</cdr:x>
      <cdr:y>0.65252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286000" y="2819400"/>
          <a:ext cx="576395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Corry</a:t>
          </a:r>
        </a:p>
      </cdr:txBody>
    </cdr:sp>
  </cdr:relSizeAnchor>
  <cdr:relSizeAnchor xmlns:cdr="http://schemas.openxmlformats.org/drawingml/2006/chartDrawing">
    <cdr:from>
      <cdr:x>0.34711</cdr:x>
      <cdr:y>0.46812</cdr:y>
    </cdr:from>
    <cdr:to>
      <cdr:x>0.49498</cdr:x>
      <cdr:y>0.52387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2433404" y="2211597"/>
          <a:ext cx="1036627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Union City</a:t>
          </a:r>
        </a:p>
      </cdr:txBody>
    </cdr:sp>
  </cdr:relSizeAnchor>
  <cdr:relSizeAnchor xmlns:cdr="http://schemas.openxmlformats.org/drawingml/2006/chartDrawing">
    <cdr:from>
      <cdr:x>0.41304</cdr:x>
      <cdr:y>0.70968</cdr:y>
    </cdr:from>
    <cdr:to>
      <cdr:x>0.56091</cdr:x>
      <cdr:y>0.76543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895600" y="3352800"/>
          <a:ext cx="1036628" cy="263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Northwestern</a:t>
          </a:r>
        </a:p>
      </cdr:txBody>
    </cdr:sp>
  </cdr:relSizeAnchor>
  <cdr:relSizeAnchor xmlns:cdr="http://schemas.openxmlformats.org/drawingml/2006/chartDrawing">
    <cdr:from>
      <cdr:x>0.42606</cdr:x>
      <cdr:y>0.77419</cdr:y>
    </cdr:from>
    <cdr:to>
      <cdr:x>0.57394</cdr:x>
      <cdr:y>0.82994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2986886" y="3657600"/>
          <a:ext cx="1036628" cy="263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North East</a:t>
          </a:r>
        </a:p>
      </cdr:txBody>
    </cdr:sp>
  </cdr:relSizeAnchor>
  <cdr:relSizeAnchor xmlns:cdr="http://schemas.openxmlformats.org/drawingml/2006/chartDrawing">
    <cdr:from>
      <cdr:x>0.54348</cdr:x>
      <cdr:y>0.56452</cdr:y>
    </cdr:from>
    <cdr:to>
      <cdr:x>0.69135</cdr:x>
      <cdr:y>0.62027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3810000" y="2667000"/>
          <a:ext cx="1036627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Fort LeBoeuf</a:t>
          </a:r>
        </a:p>
      </cdr:txBody>
    </cdr:sp>
  </cdr:relSizeAnchor>
  <cdr:relSizeAnchor xmlns:cdr="http://schemas.openxmlformats.org/drawingml/2006/chartDrawing">
    <cdr:from>
      <cdr:x>0.46108</cdr:x>
      <cdr:y>0.62903</cdr:y>
    </cdr:from>
    <cdr:to>
      <cdr:x>0.63727</cdr:x>
      <cdr:y>0.68478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3232321" y="2971800"/>
          <a:ext cx="1235162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General McLane</a:t>
          </a:r>
        </a:p>
      </cdr:txBody>
    </cdr:sp>
  </cdr:relSizeAnchor>
  <cdr:relSizeAnchor xmlns:cdr="http://schemas.openxmlformats.org/drawingml/2006/chartDrawing">
    <cdr:from>
      <cdr:x>0.39257</cdr:x>
      <cdr:y>0.5009</cdr:y>
    </cdr:from>
    <cdr:to>
      <cdr:x>0.54044</cdr:x>
      <cdr:y>0.55175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2752107" y="2366439"/>
          <a:ext cx="1036628" cy="240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Iroquois</a:t>
          </a:r>
        </a:p>
      </cdr:txBody>
    </cdr:sp>
  </cdr:relSizeAnchor>
  <cdr:relSizeAnchor xmlns:cdr="http://schemas.openxmlformats.org/drawingml/2006/chartDrawing">
    <cdr:from>
      <cdr:x>0.57609</cdr:x>
      <cdr:y>0.496</cdr:y>
    </cdr:from>
    <cdr:to>
      <cdr:x>0.72396</cdr:x>
      <cdr:y>0.55175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4038600" y="2343289"/>
          <a:ext cx="1036627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Harbor Creek</a:t>
          </a:r>
        </a:p>
      </cdr:txBody>
    </cdr:sp>
  </cdr:relSizeAnchor>
  <cdr:relSizeAnchor xmlns:cdr="http://schemas.openxmlformats.org/drawingml/2006/chartDrawing">
    <cdr:from>
      <cdr:x>0.613</cdr:x>
      <cdr:y>0.14516</cdr:y>
    </cdr:from>
    <cdr:to>
      <cdr:x>0.76087</cdr:x>
      <cdr:y>0.2009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4297373" y="685800"/>
          <a:ext cx="1036627" cy="2633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Wattsburg</a:t>
          </a:r>
        </a:p>
      </cdr:txBody>
    </cdr:sp>
  </cdr:relSizeAnchor>
  <cdr:relSizeAnchor xmlns:cdr="http://schemas.openxmlformats.org/drawingml/2006/chartDrawing">
    <cdr:from>
      <cdr:x>0.85213</cdr:x>
      <cdr:y>0.69355</cdr:y>
    </cdr:from>
    <cdr:to>
      <cdr:x>1</cdr:x>
      <cdr:y>0.7493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5973772" y="3276600"/>
          <a:ext cx="1036628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Fairview</a:t>
          </a:r>
        </a:p>
      </cdr:txBody>
    </cdr:sp>
  </cdr:relSizeAnchor>
  <cdr:relSizeAnchor xmlns:cdr="http://schemas.openxmlformats.org/drawingml/2006/chartDrawing">
    <cdr:from>
      <cdr:x>0.38043</cdr:x>
      <cdr:y>0.56452</cdr:y>
    </cdr:from>
    <cdr:to>
      <cdr:x>0.5283</cdr:x>
      <cdr:y>0.62027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2667000" y="2667000"/>
          <a:ext cx="1036628" cy="2633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02060A"/>
              </a:solidFill>
            </a:rPr>
            <a:t>Girard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D500A8BD-11F7-4D6C-B84C-E2AF5FF2F6F0}" type="datetimeFigureOut">
              <a:rPr lang="en-US" smtClean="0"/>
              <a:pPr/>
              <a:t>12/8/20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082342FB-4F11-4288-AF5C-E2D1D28CEE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8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342FB-4F11-4288-AF5C-E2D1D28CEE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6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31E3-F6B2-4BCD-87C7-D458C22A7236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 dirty="0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200A-BC76-42C9-88E2-6BFBEEE57019}" type="slidenum">
              <a:rPr lang="en-US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1BF3-B761-4694-9220-F2B5B6545937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8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8BB-F4C5-4AD8-989B-783DF8F3A13A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8C6B-571D-4681-AF37-B16F621510AB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8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9608-8F2C-4EF6-BBB7-8465CB250603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3BC7C-C87C-4DC8-AF96-2872BBE802D2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9E75-5A5E-4378-88EB-B736B14F0453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2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5D788-B3F4-42B3-AE1B-17EE20247EAA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93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1C6-0E2C-4112-9EE6-CBE1ABBDB19E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3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D189-C03F-4642-B499-BECAF4C988FD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5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5B26-1F4D-4428-BADE-06316EE9E074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0E72-C255-4D99-80A8-FC84564F75E2}" type="datetime1">
              <a:rPr lang="en-US" smtClean="0"/>
              <a:t>12/8/20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8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FC9A-F9A1-4AC2-80BF-7C317677F688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7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E8F2-45B6-45CD-821F-32C06341D5FF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60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AD594-F0F0-4917-AEC3-2384329D661F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0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2799-5E6E-4E21-B8B0-D15A5E1D09BF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6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6CEFF-8A74-4F00-B8AF-5D06D1E43648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7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6080B-1224-497C-BB11-A69BDCCC915C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5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52A-3849-4335-A7E1-1B43A9CE9E40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9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1F7F-676F-4B3A-9C62-FF8CF6E86732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4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05883-D1F0-486E-A61C-F4F4610A659A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21FD-F51F-4ACD-89D0-EE14B8C5C21E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4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A61D-E1D8-4775-A5B4-FC424AC79700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D2D6B-DE3D-4A48-B097-2221F7F350D2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9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68EAC5-108E-4342-9B72-65DEFD376EC9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 dirty="0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9469F1-0FA9-47CC-8A57-82E8FA974A60}" type="slidenum">
              <a:rPr lang="en-US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1527-B88E-48F6-B020-02AB6CC023A9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5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18C5-21F6-4D19-8813-CFAC70F07E9C}" type="datetime1">
              <a:rPr lang="en-US" smtClean="0">
                <a:solidFill>
                  <a:srgbClr val="1F497D">
                    <a:tint val="75000"/>
                  </a:srgbClr>
                </a:solidFill>
              </a:rPr>
              <a:t>12/8/20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2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0" y="15025"/>
            <a:ext cx="9144000" cy="6858000"/>
          </a:xfrm>
          <a:prstGeom prst="rect">
            <a:avLst/>
          </a:prstGeom>
        </p:spPr>
      </p:pic>
      <p:pic>
        <p:nvPicPr>
          <p:cNvPr id="5" name="Picture 4" descr="EPS-logo-wt-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5207" y="1123950"/>
            <a:ext cx="4973586" cy="2476500"/>
          </a:xfrm>
          <a:prstGeom prst="rect">
            <a:avLst/>
          </a:prstGeom>
          <a:effectLst>
            <a:outerShdw blurRad="482600" dist="50800" dir="5400000" algn="ctr" rotWithShape="0">
              <a:schemeClr val="tx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361803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The Quest for Fair Funding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23" y="76200"/>
            <a:ext cx="8839200" cy="685800"/>
          </a:xfrm>
        </p:spPr>
        <p:txBody>
          <a:bodyPr>
            <a:noAutofit/>
          </a:bodyPr>
          <a:lstStyle/>
          <a:p>
            <a:r>
              <a:rPr lang="en-US" sz="2800" dirty="0"/>
              <a:t>EPS’s 2013-14 state and local revenue per pupil (ADM) is the lowest in IU #5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185" y="914400"/>
          <a:ext cx="5791199" cy="4859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1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3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School District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2013-14 State &amp; Local Revenue per Pupil (ADM)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Fast Facts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509">
                <a:tc v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</a:t>
                      </a:r>
                      <a:r>
                        <a:rPr lang="en-US" sz="105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M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edian Household Income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Economically Disadvantaged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Special Education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English Language</a:t>
                      </a:r>
                      <a:r>
                        <a:rPr lang="en-US" sz="105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Learner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Charter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2013-14 Average Daily Membership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Conneaut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$15,044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$44,652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2,293.32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Wattsburg Area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$14,718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$62,979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1,441.27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Harbor Creek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$14,353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$62,236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32.7%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2,063.98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Fairview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$14,311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$76,602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18.9%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1,581.95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Iroquois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$14,263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$52,317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60.8%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17.7%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1,220.26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PENNCREST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$14,132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$46,695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3,257.28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Warren County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$13,764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$44,426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4,855.85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General McLane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$13,527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$52,188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33.6%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2,189.29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Corry Area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$13,478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$39,252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21.7%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2,146.12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Crawford Central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$13,284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$43,371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3,953.76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Fort LeBoeuf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$13,085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$54,426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2,149.55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North East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$12,728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$49,462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1,699.87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Union City Area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$12,648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$45,257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1,283.32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Northwestern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$12,421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$50,336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1,509.21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Millcreek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$12,012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$55,547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7,211.88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Girard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$11,848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$49,073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1,865.61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Erie City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$11,143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$33,049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80.1%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16.9%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+mn-lt"/>
                        </a:rPr>
                        <a:t>14.4%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13,576.84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$13,339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7432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$50,696 </a:t>
                      </a:r>
                    </a:p>
                  </a:txBody>
                  <a:tcPr marL="9525" marR="27432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45.4%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3,194.08</a:t>
                      </a:r>
                    </a:p>
                  </a:txBody>
                  <a:tcPr marL="9525" marR="27432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068646" y="2057400"/>
            <a:ext cx="2922954" cy="2053297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prstClr val="white"/>
                </a:solidFill>
              </a:rPr>
              <a:t>To meet the IU #5 per pupil average, annual revenues at EPS must increase by </a:t>
            </a:r>
            <a:r>
              <a:rPr lang="en-US" sz="2400" b="1" u="sng" dirty="0">
                <a:solidFill>
                  <a:srgbClr val="FFFF00"/>
                </a:solidFill>
              </a:rPr>
              <a:t>$29,814,741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291203"/>
              </p:ext>
            </p:extLst>
          </p:nvPr>
        </p:nvGraphicFramePr>
        <p:xfrm>
          <a:off x="384466" y="143256"/>
          <a:ext cx="8410941" cy="260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69617" y="2709352"/>
            <a:ext cx="9004765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To meet Union City’s per pupil Basic. Ed. funding, EPS’s revenues would need to increase $50,223,091 annually 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66" y="3021029"/>
            <a:ext cx="8267384" cy="251816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84131"/>
              </p:ext>
            </p:extLst>
          </p:nvPr>
        </p:nvGraphicFramePr>
        <p:xfrm>
          <a:off x="2946399" y="5638281"/>
          <a:ext cx="347784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382">
                  <a:extLst>
                    <a:ext uri="{9D8B030D-6E8A-4147-A177-3AD203B41FA5}">
                      <a16:colId xmlns:a16="http://schemas.microsoft.com/office/drawing/2014/main" val="255240060"/>
                    </a:ext>
                  </a:extLst>
                </a:gridCol>
                <a:gridCol w="1189758">
                  <a:extLst>
                    <a:ext uri="{9D8B030D-6E8A-4147-A177-3AD203B41FA5}">
                      <a16:colId xmlns:a16="http://schemas.microsoft.com/office/drawing/2014/main" val="2360874493"/>
                    </a:ext>
                  </a:extLst>
                </a:gridCol>
                <a:gridCol w="1294707">
                  <a:extLst>
                    <a:ext uri="{9D8B030D-6E8A-4147-A177-3AD203B41FA5}">
                      <a16:colId xmlns:a16="http://schemas.microsoft.com/office/drawing/2014/main" val="389658998"/>
                    </a:ext>
                  </a:extLst>
                </a:gridCol>
              </a:tblGrid>
              <a:tr h="239644">
                <a:tc gridSpan="3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PSSA Percent Proficient/Advanced (3 year average)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45547"/>
                  </a:ext>
                </a:extLst>
              </a:tr>
              <a:tr h="23964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District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Erie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Union City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15338"/>
                  </a:ext>
                </a:extLst>
              </a:tr>
              <a:tr h="239644">
                <a:tc>
                  <a:txBody>
                    <a:bodyPr/>
                    <a:lstStyle/>
                    <a:p>
                      <a:r>
                        <a:rPr lang="en-US" sz="12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94128"/>
                  </a:ext>
                </a:extLst>
              </a:tr>
              <a:tr h="260724">
                <a:tc>
                  <a:txBody>
                    <a:bodyPr/>
                    <a:lstStyle/>
                    <a:p>
                      <a:r>
                        <a:rPr lang="en-US" sz="1200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766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94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23" y="76200"/>
            <a:ext cx="8839200" cy="685800"/>
          </a:xfrm>
        </p:spPr>
        <p:txBody>
          <a:bodyPr>
            <a:noAutofit/>
          </a:bodyPr>
          <a:lstStyle/>
          <a:p>
            <a:r>
              <a:rPr lang="en-US" sz="2800" dirty="0"/>
              <a:t>EPS’s 2013-14 state and local revenue per pupil (ADM) is the lowest in IU #5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6185" y="914400"/>
          <a:ext cx="5791199" cy="4859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16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37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School District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2013-14 State &amp; Local Revenue per Pupil (ADM)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Fast Facts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509">
                <a:tc v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5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</a:t>
                      </a:r>
                      <a:r>
                        <a:rPr lang="en-US" sz="105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M</a:t>
                      </a: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edian Household Income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Economically Disadvantaged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Special Education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English Language</a:t>
                      </a:r>
                      <a:r>
                        <a:rPr lang="en-US" sz="105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Learner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2014-15 Charter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2013-14 Average Daily Membership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Conneaut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$15,044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$44,652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2,293.32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Wattsburg Area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$14,718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$62,979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1,441.27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Harbor Creek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$14,353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$62,236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32.7%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2,063.98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Fairview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$14,311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$76,602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18.9%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1,581.95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Iroquois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$14,263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$52,317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60.8%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17.7%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1,220.26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PENNCREST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$14,132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$46,695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3,257.28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Warren County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$13,764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$44,426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4,855.85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General McLane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$13,527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$52,188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33.6%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2,189.29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9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Corry Area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$13,478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$39,252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61.5%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21.7%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2,146.12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Crawford Central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$13,284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$43,371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3,953.76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Fort LeBoeuf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$13,085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$54,426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2,149.55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North East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$12,728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$49,462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1,699.87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+mn-lt"/>
                        </a:rPr>
                        <a:t>Union City Area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$12,648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$45,257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59.1%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1,283.32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Northwestern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$12,421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$50,336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14.7%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1,509.21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Millcreek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$12,012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$55,547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38.1%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13.6%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1.2%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7,211.88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+mn-lt"/>
                        </a:rPr>
                        <a:t>Girard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$11,848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$49,073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52.5%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16.1%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0.2%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1,865.61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Erie City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$11,143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$33,049 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80.1%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16.9%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+mn-lt"/>
                        </a:rPr>
                        <a:t>14.4%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13,576.84</a:t>
                      </a: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5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$13,339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27432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$50,696 </a:t>
                      </a:r>
                    </a:p>
                  </a:txBody>
                  <a:tcPr marL="9525" marR="27432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45.4%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3,194.08</a:t>
                      </a:r>
                    </a:p>
                  </a:txBody>
                  <a:tcPr marL="9525" marR="27432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068646" y="2057400"/>
            <a:ext cx="2922954" cy="2053297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prstClr val="white"/>
                </a:solidFill>
              </a:rPr>
              <a:t>To meet the IU #5 per pupil average, annual revenues at EPS must increase by </a:t>
            </a:r>
            <a:r>
              <a:rPr lang="en-US" sz="2400" b="1" u="sng" dirty="0">
                <a:solidFill>
                  <a:srgbClr val="FFFF00"/>
                </a:solidFill>
              </a:rPr>
              <a:t>$29,814,741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575" y="232437"/>
            <a:ext cx="8725156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To meet Pittsburgh’s per pupil funding, EPS’s revenues would need to increase $17,769,982 annually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683755"/>
              </p:ext>
            </p:extLst>
          </p:nvPr>
        </p:nvGraphicFramePr>
        <p:xfrm>
          <a:off x="457200" y="863491"/>
          <a:ext cx="8305800" cy="227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62575" y="3295323"/>
          <a:ext cx="2047225" cy="328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2057400" y="3193831"/>
          <a:ext cx="2019849" cy="339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/>
        </p:nvGraphicFramePr>
        <p:xfrm>
          <a:off x="4076822" y="3344147"/>
          <a:ext cx="2228605" cy="329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6553200" y="3344147"/>
          <a:ext cx="2270368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>
                <a:solidFill>
                  <a:srgbClr val="1F497D">
                    <a:tint val="75000"/>
                  </a:srgbClr>
                </a:solidFill>
              </a:rPr>
              <a:pPr/>
              <a:t>11</a:t>
            </a:fld>
            <a:endParaRPr lang="en-US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7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Elementary hallway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Collegiate Academy pool space</a:t>
            </a:r>
          </a:p>
        </p:txBody>
      </p:sp>
      <p:pic>
        <p:nvPicPr>
          <p:cNvPr id="8" name="Content Placeholder 7" descr="EPS -59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Erie School District</a:t>
            </a:r>
            <a:br>
              <a:rPr lang="en-US" dirty="0"/>
            </a:br>
            <a:r>
              <a:rPr lang="en-US" dirty="0"/>
              <a:t>Central Tech accounting class</a:t>
            </a:r>
          </a:p>
        </p:txBody>
      </p:sp>
      <p:pic>
        <p:nvPicPr>
          <p:cNvPr id="4" name="Content Placeholder 3" descr="EPS -5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200899" cy="4800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8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96" y="97578"/>
            <a:ext cx="4267200" cy="1143000"/>
          </a:xfrm>
        </p:spPr>
        <p:txBody>
          <a:bodyPr>
            <a:noAutofit/>
          </a:bodyPr>
          <a:lstStyle/>
          <a:p>
            <a:r>
              <a:rPr lang="en-US" sz="2400" dirty="0"/>
              <a:t>Erie School District </a:t>
            </a:r>
            <a:br>
              <a:rPr lang="en-US" sz="2400" dirty="0"/>
            </a:br>
            <a:r>
              <a:rPr lang="en-US" sz="2400" dirty="0"/>
              <a:t>Lincoln Elementary </a:t>
            </a:r>
            <a:r>
              <a:rPr lang="en-US" sz="2000" dirty="0"/>
              <a:t>auditorium/cafeteria/gym</a:t>
            </a:r>
          </a:p>
        </p:txBody>
      </p:sp>
      <p:pic>
        <p:nvPicPr>
          <p:cNvPr id="4" name="Content Placeholder 3" descr="EPS -59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579" y="1322173"/>
            <a:ext cx="3937622" cy="2625082"/>
          </a:xfrm>
        </p:spPr>
      </p:pic>
      <p:pic>
        <p:nvPicPr>
          <p:cNvPr id="3074" name="Picture 2" descr="http://www.wattsburg.org/GalleryImages/201510299712520_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90" y="1275747"/>
            <a:ext cx="3623910" cy="27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attsburg element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45" y="4253524"/>
            <a:ext cx="3429000" cy="256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 descr="EPS -5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579" y="4038600"/>
            <a:ext cx="3931444" cy="2620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1023" y="121844"/>
            <a:ext cx="46543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Wattsburg</a:t>
            </a:r>
            <a:r>
              <a:rPr lang="en-US" sz="2400" dirty="0"/>
              <a:t> School District</a:t>
            </a:r>
          </a:p>
          <a:p>
            <a:pPr algn="ctr"/>
            <a:r>
              <a:rPr lang="en-US" sz="2400" dirty="0" err="1"/>
              <a:t>Wattsburg</a:t>
            </a:r>
            <a:r>
              <a:rPr lang="en-US" sz="2400" dirty="0"/>
              <a:t> Elementary </a:t>
            </a:r>
          </a:p>
          <a:p>
            <a:pPr algn="ctr"/>
            <a:r>
              <a:rPr lang="en-US" sz="1600" dirty="0"/>
              <a:t>auditorium &amp; gym (separate cafeteria not pictured)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1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533400"/>
            <a:ext cx="4591050" cy="1143000"/>
          </a:xfrm>
        </p:spPr>
        <p:txBody>
          <a:bodyPr>
            <a:noAutofit/>
          </a:bodyPr>
          <a:lstStyle/>
          <a:p>
            <a:r>
              <a:rPr lang="en-US" sz="3600" dirty="0"/>
              <a:t>Erie School District</a:t>
            </a:r>
            <a:br>
              <a:rPr lang="en-US" sz="3600" dirty="0"/>
            </a:br>
            <a:r>
              <a:rPr lang="en-US" sz="3600" dirty="0"/>
              <a:t>Lincoln Elementary library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438400"/>
            <a:ext cx="4773081" cy="26848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48200" y="568411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Girard School District</a:t>
            </a:r>
          </a:p>
          <a:p>
            <a:r>
              <a:rPr lang="en-US" sz="3600" dirty="0"/>
              <a:t>Elk Valley Elementary library</a:t>
            </a:r>
          </a:p>
        </p:txBody>
      </p:sp>
      <p:pic>
        <p:nvPicPr>
          <p:cNvPr id="1026" name="Picture 2" descr="http://www.girardsd.org/_/rsrc/1302531752300/departments/library-services/school-pictures-for-website-011.jpg?height=150&amp;width=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457719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5388583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Book &amp; Supply Budget</a:t>
            </a:r>
          </a:p>
          <a:p>
            <a:r>
              <a:rPr lang="en-US" sz="2000" dirty="0"/>
              <a:t>Erie SD (18 libraries)	$18,000</a:t>
            </a:r>
          </a:p>
          <a:p>
            <a:r>
              <a:rPr lang="en-US" sz="2000" dirty="0"/>
              <a:t>North East SD (3 libraries)	$40,910</a:t>
            </a:r>
          </a:p>
        </p:txBody>
      </p:sp>
    </p:spTree>
    <p:extLst>
      <p:ext uri="{BB962C8B-B14F-4D97-AF65-F5344CB8AC3E}">
        <p14:creationId xmlns:p14="http://schemas.microsoft.com/office/powerpoint/2010/main" val="224771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oerie.com/storyimage/GE/20120108/NEWS02/301089897/AR/0/AR-301089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49" y="2514601"/>
            <a:ext cx="4307502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 descr="EPS -6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" y="2514600"/>
            <a:ext cx="4343400" cy="289560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3657600" cy="1843881"/>
          </a:xfrm>
        </p:spPr>
        <p:txBody>
          <a:bodyPr>
            <a:normAutofit/>
          </a:bodyPr>
          <a:lstStyle/>
          <a:p>
            <a:r>
              <a:rPr lang="en-US" sz="2800" dirty="0"/>
              <a:t>Erie School District</a:t>
            </a:r>
            <a:br>
              <a:rPr lang="en-US" sz="2800" dirty="0"/>
            </a:br>
            <a:r>
              <a:rPr lang="en-US" sz="2800" dirty="0"/>
              <a:t>Diehl Elementary </a:t>
            </a:r>
            <a:br>
              <a:rPr lang="en-US" sz="2800" dirty="0"/>
            </a:br>
            <a:r>
              <a:rPr lang="en-US" sz="2800" dirty="0"/>
              <a:t>“art-on-a-cart”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99974" y="487290"/>
            <a:ext cx="4706451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1000" dirty="0"/>
            </a:br>
            <a:endParaRPr lang="en-US" sz="1000" dirty="0"/>
          </a:p>
          <a:p>
            <a:r>
              <a:rPr lang="en-US" sz="5100" dirty="0"/>
              <a:t>Harbor Creek School District</a:t>
            </a:r>
          </a:p>
          <a:p>
            <a:r>
              <a:rPr lang="en-US" sz="5100" dirty="0"/>
              <a:t>Clark Elementary </a:t>
            </a:r>
          </a:p>
          <a:p>
            <a:r>
              <a:rPr lang="en-US" sz="5100" dirty="0"/>
              <a:t>music room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54" y="762000"/>
            <a:ext cx="4084581" cy="1143000"/>
          </a:xfrm>
        </p:spPr>
        <p:txBody>
          <a:bodyPr>
            <a:noAutofit/>
          </a:bodyPr>
          <a:lstStyle/>
          <a:p>
            <a:r>
              <a:rPr lang="en-US" sz="3200" dirty="0"/>
              <a:t>Erie School District</a:t>
            </a:r>
            <a:br>
              <a:rPr lang="en-US" sz="3200" dirty="0"/>
            </a:br>
            <a:r>
              <a:rPr lang="en-US" sz="3200" dirty="0"/>
              <a:t>Roosevelt M.S. Exterior</a:t>
            </a:r>
          </a:p>
        </p:txBody>
      </p:sp>
      <p:pic>
        <p:nvPicPr>
          <p:cNvPr id="4" name="Content Placeholder 3" descr="EPS -5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864" y="2658762"/>
            <a:ext cx="4359163" cy="2907957"/>
          </a:xfrm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2973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24400" y="609600"/>
            <a:ext cx="4038600" cy="1703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North East School District</a:t>
            </a:r>
          </a:p>
          <a:p>
            <a:r>
              <a:rPr lang="en-US" sz="2800" dirty="0"/>
              <a:t>North East M.S. Exterior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EPS-logo-wt-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99" y="127710"/>
            <a:ext cx="1836401" cy="914400"/>
          </a:xfrm>
          <a:prstGeom prst="rect">
            <a:avLst/>
          </a:prstGeom>
          <a:effectLst>
            <a:outerShdw blurRad="482600" dist="50800" dir="5400000" algn="ctr" rotWithShape="0">
              <a:schemeClr val="tx1"/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04800" y="1143000"/>
            <a:ext cx="8534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spect="1"/>
          </p:cNvSpPr>
          <p:nvPr/>
        </p:nvSpPr>
        <p:spPr>
          <a:xfrm>
            <a:off x="1607800" y="221965"/>
            <a:ext cx="7078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EPS was spending less than 90% of PA school districts on a per pupil basis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" y="5105400"/>
            <a:ext cx="8839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Budget increase needed to spend at county average -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$10.3 million</a:t>
            </a:r>
          </a:p>
          <a:p>
            <a:pPr algn="ctr"/>
            <a:endParaRPr lang="en-US" sz="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Budget increase needed to spend at state average - </a:t>
            </a:r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$40.6 million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847600"/>
              </p:ext>
            </p:extLst>
          </p:nvPr>
        </p:nvGraphicFramePr>
        <p:xfrm>
          <a:off x="457200" y="1284307"/>
          <a:ext cx="8001000" cy="356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72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-17585" y="35169"/>
            <a:ext cx="9144000" cy="6858000"/>
          </a:xfrm>
          <a:prstGeom prst="rect">
            <a:avLst/>
          </a:prstGeom>
        </p:spPr>
      </p:pic>
      <p:pic>
        <p:nvPicPr>
          <p:cNvPr id="5" name="Picture 4" descr="EPS-logo-wt-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" y="129381"/>
            <a:ext cx="1836401" cy="914400"/>
          </a:xfrm>
          <a:prstGeom prst="rect">
            <a:avLst/>
          </a:prstGeom>
          <a:effectLst>
            <a:outerShdw blurRad="482600" dist="50800" dir="5400000" algn="ctr" rotWithShape="0">
              <a:schemeClr val="tx1"/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04800" y="1143000"/>
            <a:ext cx="8534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spect="1"/>
          </p:cNvSpPr>
          <p:nvPr/>
        </p:nvSpPr>
        <p:spPr>
          <a:xfrm>
            <a:off x="1842263" y="264134"/>
            <a:ext cx="7149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Despite budget cuts, Erie still faced multi-million budget deficits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15" y="1809806"/>
            <a:ext cx="8540400" cy="3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2340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5" y="105065"/>
            <a:ext cx="8979243" cy="504535"/>
          </a:xfrm>
        </p:spPr>
        <p:txBody>
          <a:bodyPr>
            <a:noAutofit/>
          </a:bodyPr>
          <a:lstStyle/>
          <a:p>
            <a:r>
              <a:rPr lang="en-US" sz="2800" dirty="0"/>
              <a:t>Raising real estate taxes was not a viable solution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52400" y="685801"/>
          <a:ext cx="4800600" cy="285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52400" y="3886200"/>
          <a:ext cx="4800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102311" y="685800"/>
          <a:ext cx="3889290" cy="2859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61105"/>
              </p:ext>
            </p:extLst>
          </p:nvPr>
        </p:nvGraphicFramePr>
        <p:xfrm>
          <a:off x="5144476" y="3733800"/>
          <a:ext cx="3962401" cy="147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6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2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Worst case tax increase needed to balance 16-17 budget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$5,760,000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Tax increase allowed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$1,428,200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-17585" y="35169"/>
            <a:ext cx="9144000" cy="6858000"/>
          </a:xfrm>
          <a:prstGeom prst="rect">
            <a:avLst/>
          </a:prstGeom>
        </p:spPr>
      </p:pic>
      <p:pic>
        <p:nvPicPr>
          <p:cNvPr id="5" name="Picture 4" descr="EPS-logo-wt-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" y="129381"/>
            <a:ext cx="1836401" cy="914400"/>
          </a:xfrm>
          <a:prstGeom prst="rect">
            <a:avLst/>
          </a:prstGeom>
          <a:effectLst>
            <a:outerShdw blurRad="482600" dist="50800" dir="5400000" algn="ctr" rotWithShape="0">
              <a:schemeClr val="tx1"/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04800" y="1143000"/>
            <a:ext cx="8534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spect="1"/>
          </p:cNvSpPr>
          <p:nvPr/>
        </p:nvSpPr>
        <p:spPr>
          <a:xfrm>
            <a:off x="1842263" y="264134"/>
            <a:ext cx="7149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Best option available – A permanent increase in Basic Education Subsidy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349222"/>
            <a:ext cx="8305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Legislature has made “one-off” Basic Ed. Adjustments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2400" b="1" u="sng" dirty="0">
                <a:solidFill>
                  <a:schemeClr val="bg1"/>
                </a:solidFill>
              </a:rPr>
              <a:t>2013-14 English language learner high incident supplement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All districts with a 2012-13 ADM greater than 18,500, a MV/PI AR greater than 0.7000, and an English language learner concentration greater than or equal to 10.8% received $8,000,000.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789846"/>
              </p:ext>
            </p:extLst>
          </p:nvPr>
        </p:nvGraphicFramePr>
        <p:xfrm>
          <a:off x="562708" y="4259627"/>
          <a:ext cx="8305800" cy="227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27369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-17585" y="35169"/>
            <a:ext cx="9144000" cy="6858000"/>
          </a:xfrm>
          <a:prstGeom prst="rect">
            <a:avLst/>
          </a:prstGeom>
        </p:spPr>
      </p:pic>
      <p:pic>
        <p:nvPicPr>
          <p:cNvPr id="5" name="Picture 4" descr="EPS-logo-wt-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5169"/>
            <a:ext cx="1836401" cy="914400"/>
          </a:xfrm>
          <a:prstGeom prst="rect">
            <a:avLst/>
          </a:prstGeom>
          <a:effectLst>
            <a:outerShdw blurRad="482600" dist="50800" dir="5400000" algn="ctr" rotWithShape="0">
              <a:schemeClr val="tx1"/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31177" y="1335846"/>
            <a:ext cx="8534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spect="1"/>
          </p:cNvSpPr>
          <p:nvPr/>
        </p:nvSpPr>
        <p:spPr>
          <a:xfrm>
            <a:off x="159726" y="35169"/>
            <a:ext cx="87893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October 24, 2017</a:t>
            </a:r>
          </a:p>
          <a:p>
            <a:pPr algn="r"/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Legislature makes $14 million permanent!</a:t>
            </a:r>
          </a:p>
          <a:p>
            <a:pPr algn="r"/>
            <a:r>
              <a:rPr lang="en-US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Erie placed in Financial Watch (695-A)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/>
          <a:stretch/>
        </p:blipFill>
        <p:spPr>
          <a:xfrm>
            <a:off x="1294665" y="1745568"/>
            <a:ext cx="6716175" cy="38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8536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81785"/>
              </p:ext>
            </p:extLst>
          </p:nvPr>
        </p:nvGraphicFramePr>
        <p:xfrm>
          <a:off x="381000" y="381002"/>
          <a:ext cx="7924800" cy="563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295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EPS Comparison After $14 Million Adjustment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6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DATA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POINT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RANK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6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Median Household Income - $35,802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484</a:t>
                      </a:r>
                      <a:r>
                        <a:rPr lang="en-US" sz="18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(bottom 3%)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Economically Disadvantaged</a:t>
                      </a:r>
                      <a:r>
                        <a:rPr lang="en-US" sz="180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– 80.1%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  <a:r>
                        <a:rPr lang="en-US" sz="18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(top 3%)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6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English Language Learners– 9.2%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</a:t>
                      </a:r>
                      <a:r>
                        <a:rPr lang="en-US" sz="18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(top 3%)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6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Charter Enrollment –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17.6%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</a:t>
                      </a:r>
                      <a:r>
                        <a:rPr lang="en-US" sz="1800" baseline="30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 top 3%)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6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State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&amp; Local Revenue per Pupil (ADM) – $14,990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420</a:t>
                      </a:r>
                      <a:r>
                        <a:rPr lang="en-US" sz="1800" b="1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(bottom 20%)</a:t>
                      </a:r>
                    </a:p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488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</a:rPr>
                        <a:t>th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 (bottom 3%) prior to $14M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5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Total </a:t>
                      </a:r>
                      <a:r>
                        <a:rPr lang="en-US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Revenue per Pupil (ADM) – $16,193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367</a:t>
                      </a:r>
                      <a:r>
                        <a:rPr lang="en-US" b="1" baseline="30000" dirty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(bottom 30%)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466</a:t>
                      </a:r>
                      <a:r>
                        <a:rPr lang="en-US" sz="1200" b="1" baseline="30000" dirty="0">
                          <a:solidFill>
                            <a:srgbClr val="C00000"/>
                          </a:solidFill>
                        </a:rPr>
                        <a:t>th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</a:rPr>
                        <a:t> (bottom 7%) prior to $14M</a:t>
                      </a:r>
                      <a:endParaRPr lang="en-US" sz="1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9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219200" y="914400"/>
          <a:ext cx="7010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79243" cy="685800"/>
          </a:xfrm>
        </p:spPr>
        <p:txBody>
          <a:bodyPr>
            <a:noAutofit/>
          </a:bodyPr>
          <a:lstStyle/>
          <a:p>
            <a:r>
              <a:rPr lang="en-US" sz="2400" dirty="0"/>
              <a:t>After $14 Million State Funding Adjustment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2BDA3E-A0A9-42D8-8DC5-05F642BEF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7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gradient.jpg"/>
          <p:cNvPicPr>
            <a:picLocks noChangeAspect="1"/>
          </p:cNvPicPr>
          <p:nvPr/>
        </p:nvPicPr>
        <p:blipFill>
          <a:blip r:embed="rId2" cstate="print"/>
          <a:srcRect l="23757" r="15759" b="3226"/>
          <a:stretch>
            <a:fillRect/>
          </a:stretch>
        </p:blipFill>
        <p:spPr>
          <a:xfrm>
            <a:off x="-17585" y="35169"/>
            <a:ext cx="9144000" cy="6858000"/>
          </a:xfrm>
          <a:prstGeom prst="rect">
            <a:avLst/>
          </a:prstGeom>
        </p:spPr>
      </p:pic>
      <p:pic>
        <p:nvPicPr>
          <p:cNvPr id="5" name="Picture 4" descr="EPS-logo-wt-T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" y="129381"/>
            <a:ext cx="1836401" cy="914400"/>
          </a:xfrm>
          <a:prstGeom prst="rect">
            <a:avLst/>
          </a:prstGeom>
          <a:effectLst>
            <a:outerShdw blurRad="482600" dist="50800" dir="5400000" algn="ctr" rotWithShape="0">
              <a:schemeClr val="tx1"/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04800" y="1143000"/>
            <a:ext cx="8534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spect="1"/>
          </p:cNvSpPr>
          <p:nvPr/>
        </p:nvSpPr>
        <p:spPr>
          <a:xfrm>
            <a:off x="1842263" y="264134"/>
            <a:ext cx="7149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decade of financial distress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349222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Five buildings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More than 260 full-time positions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Central administration cut in half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Numerous program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Employees had little to no wage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Schools desperately needed millions of dollars in deferred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DA3E-A0A9-42D8-8DC5-05F642BEF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1654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EPS-PowerPoint">
  <a:themeElements>
    <a:clrScheme name="Custom 2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12493</TotalTime>
  <Words>1323</Words>
  <Application>Microsoft Macintosh PowerPoint</Application>
  <PresentationFormat>On-screen Show (4:3)</PresentationFormat>
  <Paragraphs>437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1_EPS-PowerPoint</vt:lpstr>
      <vt:lpstr>1_Office Theme</vt:lpstr>
      <vt:lpstr>3_Office Theme</vt:lpstr>
      <vt:lpstr>`</vt:lpstr>
      <vt:lpstr>PowerPoint Presentation</vt:lpstr>
      <vt:lpstr>PowerPoint Presentation</vt:lpstr>
      <vt:lpstr>Raising real estate taxes was not a viable solution</vt:lpstr>
      <vt:lpstr>PowerPoint Presentation</vt:lpstr>
      <vt:lpstr>PowerPoint Presentation</vt:lpstr>
      <vt:lpstr>PowerPoint Presentation</vt:lpstr>
      <vt:lpstr>After $14 Million State Funding Adjustment</vt:lpstr>
      <vt:lpstr>PowerPoint Presentation</vt:lpstr>
      <vt:lpstr>EPS’s 2013-14 state and local revenue per pupil (ADM) is the lowest in IU #5</vt:lpstr>
      <vt:lpstr>EPS’s 2013-14 state and local revenue per pupil (ADM) is the lowest in IU #5</vt:lpstr>
      <vt:lpstr>Lincoln Elementary hallway</vt:lpstr>
      <vt:lpstr>Collegiate Academy pool space</vt:lpstr>
      <vt:lpstr>Erie School District Central Tech accounting class</vt:lpstr>
      <vt:lpstr>Erie School District  Lincoln Elementary auditorium/cafeteria/gym</vt:lpstr>
      <vt:lpstr>Erie School District Lincoln Elementary library</vt:lpstr>
      <vt:lpstr>Erie School District Diehl Elementary  “art-on-a-cart”</vt:lpstr>
      <vt:lpstr>Erie School District Roosevelt M.S. Exterior</vt:lpstr>
    </vt:vector>
  </TitlesOfParts>
  <Company>Erie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mcummings</dc:creator>
  <cp:lastModifiedBy>Kate Philips</cp:lastModifiedBy>
  <cp:revision>416</cp:revision>
  <cp:lastPrinted>2017-05-04T21:24:03Z</cp:lastPrinted>
  <dcterms:created xsi:type="dcterms:W3CDTF">2014-08-04T13:00:24Z</dcterms:created>
  <dcterms:modified xsi:type="dcterms:W3CDTF">2020-12-08T12:32:09Z</dcterms:modified>
</cp:coreProperties>
</file>