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  <p:sldMasterId id="2147483674" r:id="rId6"/>
    <p:sldMasterId id="2147484001" r:id="rId7"/>
    <p:sldMasterId id="2147484008" r:id="rId8"/>
    <p:sldMasterId id="2147484019" r:id="rId9"/>
    <p:sldMasterId id="2147484024" r:id="rId10"/>
  </p:sldMasterIdLst>
  <p:notesMasterIdLst>
    <p:notesMasterId r:id="rId23"/>
  </p:notesMasterIdLst>
  <p:handoutMasterIdLst>
    <p:handoutMasterId r:id="rId24"/>
  </p:handoutMasterIdLst>
  <p:sldIdLst>
    <p:sldId id="280" r:id="rId11"/>
    <p:sldId id="572" r:id="rId12"/>
    <p:sldId id="299" r:id="rId13"/>
    <p:sldId id="285" r:id="rId14"/>
    <p:sldId id="282" r:id="rId15"/>
    <p:sldId id="292" r:id="rId16"/>
    <p:sldId id="287" r:id="rId17"/>
    <p:sldId id="293" r:id="rId18"/>
    <p:sldId id="281" r:id="rId19"/>
    <p:sldId id="461" r:id="rId20"/>
    <p:sldId id="295" r:id="rId21"/>
    <p:sldId id="29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a Goldstein" initials="IG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8"/>
    <a:srgbClr val="818181"/>
    <a:srgbClr val="4E4E4E"/>
    <a:srgbClr val="DE6024"/>
    <a:srgbClr val="D02526"/>
    <a:srgbClr val="E6E6E6"/>
    <a:srgbClr val="DCDCDC"/>
    <a:srgbClr val="F9F9F8"/>
    <a:srgbClr val="3A3A39"/>
    <a:srgbClr val="4C7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124" d="100"/>
          <a:sy n="124" d="100"/>
        </p:scale>
        <p:origin x="1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0583746476136"/>
          <c:y val="3.7835085558439271E-2"/>
          <c:w val="0.83541885389326331"/>
          <c:h val="0.71178551005146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Property Tax Revenue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No Change</c:v>
                </c:pt>
                <c:pt idx="1">
                  <c:v>Improved Performance by 1%</c:v>
                </c:pt>
                <c:pt idx="2">
                  <c:v>Improved Performance by 3%</c:v>
                </c:pt>
                <c:pt idx="3">
                  <c:v>Improved Performance by 5%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0</c:v>
                </c:pt>
                <c:pt idx="1">
                  <c:v>103933.125</c:v>
                </c:pt>
                <c:pt idx="2">
                  <c:v>311799.375</c:v>
                </c:pt>
                <c:pt idx="3">
                  <c:v>519665.62499999994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9-49C7-BB9E-73A9EA69450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New Transfer Tax Revenue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No Change</c:v>
                </c:pt>
                <c:pt idx="1">
                  <c:v>Improved Performance by 1%</c:v>
                </c:pt>
                <c:pt idx="2">
                  <c:v>Improved Performance by 3%</c:v>
                </c:pt>
                <c:pt idx="3">
                  <c:v>Improved Performance by 5%</c:v>
                </c:pt>
              </c:strCache>
            </c:strRef>
          </c:cat>
          <c:val>
            <c:numRef>
              <c:f>Sheet1!$B$3:$E$3</c:f>
              <c:numCache>
                <c:formatCode>"$"#,##0</c:formatCode>
                <c:ptCount val="4"/>
                <c:pt idx="0">
                  <c:v>0</c:v>
                </c:pt>
                <c:pt idx="1">
                  <c:v>9469.4624999999996</c:v>
                </c:pt>
                <c:pt idx="2">
                  <c:v>28408.387500000001</c:v>
                </c:pt>
                <c:pt idx="3">
                  <c:v>47347.3125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9-49C7-BB9E-73A9EA694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243712"/>
        <c:axId val="100249600"/>
      </c:barChart>
      <c:catAx>
        <c:axId val="10024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249600"/>
        <c:crosses val="autoZero"/>
        <c:auto val="1"/>
        <c:lblAlgn val="ctr"/>
        <c:lblOffset val="100"/>
        <c:noMultiLvlLbl val="0"/>
      </c:catAx>
      <c:valAx>
        <c:axId val="100249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New Revenue from Improving Performance </a:t>
                </a:r>
              </a:p>
            </c:rich>
          </c:tx>
          <c:layout>
            <c:manualLayout>
              <c:xMode val="edge"/>
              <c:yMode val="edge"/>
              <c:x val="4.4907407407407405E-3"/>
              <c:y val="4.5218344328580545E-2"/>
            </c:manualLayout>
          </c:layout>
          <c:overlay val="0"/>
        </c:title>
        <c:numFmt formatCode="&quot;$&quot;#,##0" sourceLinked="1"/>
        <c:majorTickMark val="out"/>
        <c:minorTickMark val="none"/>
        <c:tickLblPos val="nextTo"/>
        <c:crossAx val="10024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494191698259943E-2"/>
          <c:y val="0.91417769738242183"/>
          <c:w val="0.64120346067852629"/>
          <c:h val="6.40194870892535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F77B6-7AE9-4D10-A917-D455E70444E4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1785E-E6FC-447F-99CB-6A37D69FD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8B5F62-DDC5-4A62-9072-171A9EDA8ED4}" type="datetimeFigureOut">
              <a:rPr lang="en-US" smtClean="0"/>
              <a:pPr/>
              <a:t>12/8/20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9B3B38-A9A6-4DCF-8CBD-E550158FD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B3B38-A9A6-4DCF-8CBD-E550158FD0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7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B3B38-A9A6-4DCF-8CBD-E550158FD05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-1143000"/>
            <a:ext cx="51816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381000"/>
            <a:ext cx="2779060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86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381000"/>
            <a:ext cx="2779060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60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000"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000"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26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4E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8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4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4E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381000"/>
            <a:ext cx="2779060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1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1" y="4473708"/>
            <a:ext cx="2880360" cy="192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1" y="384424"/>
            <a:ext cx="2880360" cy="1920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187441" y="384424"/>
            <a:ext cx="288036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" y="87122"/>
            <a:ext cx="3353126" cy="2514845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17092"/>
          <a:stretch/>
        </p:blipFill>
        <p:spPr>
          <a:xfrm>
            <a:off x="-76200" y="3896868"/>
            <a:ext cx="3529097" cy="2660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228600"/>
            <a:ext cx="5324705" cy="266090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169921" y="2429067"/>
            <a:ext cx="5897880" cy="1920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t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3169920" y="2612106"/>
            <a:ext cx="5669279" cy="1554162"/>
          </a:xfrm>
          <a:prstGeom prst="rect">
            <a:avLst/>
          </a:prstGeom>
        </p:spPr>
        <p:txBody>
          <a:bodyPr lIns="274320" rIns="91440" anchor="t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C:\Users\roschj\Documents\TRF Templates\Reinvestment Fund Full-color_on_light_stacke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702308"/>
            <a:ext cx="174975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H-interior_1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3169921" y="384424"/>
            <a:ext cx="2880360" cy="1920240"/>
          </a:xfrm>
          <a:prstGeom prst="rect">
            <a:avLst/>
          </a:prstGeom>
        </p:spPr>
      </p:pic>
      <p:pic>
        <p:nvPicPr>
          <p:cNvPr id="18" name="Picture 17" descr="City Arts_twilight.jpg"/>
          <p:cNvPicPr>
            <a:picLocks noChangeAspect="1"/>
          </p:cNvPicPr>
          <p:nvPr userDrawn="1"/>
        </p:nvPicPr>
        <p:blipFill>
          <a:blip r:embed="rId7" cstate="print"/>
          <a:srcRect l="2688" b="3226"/>
          <a:stretch>
            <a:fillRect/>
          </a:stretch>
        </p:blipFill>
        <p:spPr>
          <a:xfrm>
            <a:off x="3169921" y="4495800"/>
            <a:ext cx="2896362" cy="1920240"/>
          </a:xfrm>
          <a:prstGeom prst="rect">
            <a:avLst/>
          </a:prstGeom>
        </p:spPr>
      </p:pic>
      <p:pic>
        <p:nvPicPr>
          <p:cNvPr id="19" name="Picture 1" descr="image00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1" y="2429067"/>
            <a:ext cx="288036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0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2438400"/>
            <a:ext cx="6096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76072" y="5029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5257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352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cover-image-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" y="1524000"/>
            <a:ext cx="3022599" cy="2176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0" y="1524000"/>
            <a:ext cx="3022600" cy="2176272"/>
          </a:xfrm>
          <a:prstGeom prst="rect">
            <a:avLst/>
          </a:prstGeom>
        </p:spPr>
      </p:pic>
      <p:pic>
        <p:nvPicPr>
          <p:cNvPr id="16" name="Picture 15" descr="cover-image-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10" y="1524000"/>
            <a:ext cx="30226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736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67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70" y="0"/>
            <a:ext cx="9144000" cy="685800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1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811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381000"/>
            <a:ext cx="2779060" cy="762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40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4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307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E4E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30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2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000"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76072" y="5029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5257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352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cover-image-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" y="1524000"/>
            <a:ext cx="3022599" cy="2176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0" y="1524000"/>
            <a:ext cx="3022600" cy="2176272"/>
          </a:xfrm>
          <a:prstGeom prst="rect">
            <a:avLst/>
          </a:prstGeom>
        </p:spPr>
      </p:pic>
      <p:pic>
        <p:nvPicPr>
          <p:cNvPr id="16" name="Picture 15" descr="cover-image-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10" y="1524000"/>
            <a:ext cx="30226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07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4E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89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000"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234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" y="792162"/>
            <a:ext cx="9123947" cy="6065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22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3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4E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6096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36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143000"/>
            <a:ext cx="6096000" cy="609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00" b="1">
                <a:solidFill>
                  <a:srgbClr val="4E4E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37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70" y="0"/>
            <a:ext cx="9144000" cy="685800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9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range - PH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" y="0"/>
            <a:ext cx="9144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0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orange - B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17092"/>
          <a:stretch/>
        </p:blipFill>
        <p:spPr>
          <a:xfrm>
            <a:off x="-1" y="0"/>
            <a:ext cx="9144001" cy="689448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orange - AT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-757854"/>
            <a:ext cx="15240001" cy="761585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0"/>
            <a:ext cx="5181600" cy="4953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8229600" cy="155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72" y="3505200"/>
            <a:ext cx="1828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733800"/>
            <a:ext cx="8229600" cy="1554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81000"/>
            <a:ext cx="277905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4007" r:id="rId2"/>
    <p:sldLayoutId id="2147484000" r:id="rId3"/>
    <p:sldLayoutId id="2147483999" r:id="rId4"/>
    <p:sldLayoutId id="2147483996" r:id="rId5"/>
    <p:sldLayoutId id="2147484005" r:id="rId6"/>
    <p:sldLayoutId id="2147484006" r:id="rId7"/>
    <p:sldLayoutId id="2147483989" r:id="rId8"/>
    <p:sldLayoutId id="2147483998" r:id="rId9"/>
    <p:sldLayoutId id="2147483990" r:id="rId10"/>
    <p:sldLayoutId id="2147483984" r:id="rId11"/>
    <p:sldLayoutId id="21474839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54864"/>
          </a:xfrm>
          <a:prstGeom prst="rect">
            <a:avLst/>
          </a:prstGeom>
          <a:solidFill>
            <a:srgbClr val="D0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974" r:id="rId2"/>
    <p:sldLayoutId id="214748397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4E4E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600" kern="12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400" kern="1200">
          <a:solidFill>
            <a:srgbClr val="4E4E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200" kern="1200">
          <a:solidFill>
            <a:srgbClr val="4E4E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000" kern="1200">
          <a:solidFill>
            <a:srgbClr val="4E4E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1800" kern="1200">
          <a:solidFill>
            <a:srgbClr val="4E4E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54864"/>
          </a:xfrm>
          <a:prstGeom prst="rect">
            <a:avLst/>
          </a:prstGeom>
          <a:solidFill>
            <a:srgbClr val="81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4E4E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18181"/>
        </a:buClr>
        <a:buFont typeface="Wingdings" pitchFamily="2" charset="2"/>
        <a:buChar char="§"/>
        <a:defRPr sz="2600" kern="12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18181"/>
        </a:buClr>
        <a:buFont typeface="Wingdings" pitchFamily="2" charset="2"/>
        <a:buChar char="§"/>
        <a:defRPr sz="2400" kern="1200">
          <a:solidFill>
            <a:srgbClr val="4E4E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18181"/>
        </a:buClr>
        <a:buFont typeface="Wingdings" pitchFamily="2" charset="2"/>
        <a:buChar char="§"/>
        <a:defRPr sz="2200" kern="1200">
          <a:solidFill>
            <a:srgbClr val="4E4E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18181"/>
        </a:buClr>
        <a:buFont typeface="Wingdings" pitchFamily="2" charset="2"/>
        <a:buChar char="§"/>
        <a:defRPr sz="2000" kern="1200">
          <a:solidFill>
            <a:srgbClr val="4E4E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18181"/>
        </a:buClr>
        <a:buFont typeface="Wingdings" pitchFamily="2" charset="2"/>
        <a:buChar char="§"/>
        <a:defRPr sz="1800" kern="1200">
          <a:solidFill>
            <a:srgbClr val="4E4E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54864"/>
          </a:xfrm>
          <a:prstGeom prst="rect">
            <a:avLst/>
          </a:prstGeom>
          <a:solidFill>
            <a:srgbClr val="D0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4E4E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600" kern="12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400" kern="1200">
          <a:solidFill>
            <a:srgbClr val="4E4E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200" kern="1200">
          <a:solidFill>
            <a:srgbClr val="4E4E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000" kern="1200">
          <a:solidFill>
            <a:srgbClr val="4E4E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1800" kern="1200">
          <a:solidFill>
            <a:srgbClr val="4E4E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8D6-9C74-4A1D-98D2-7B58A2AA6C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54864"/>
          </a:xfrm>
          <a:prstGeom prst="rect">
            <a:avLst/>
          </a:prstGeom>
          <a:solidFill>
            <a:srgbClr val="D0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66743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4E4E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600" kern="12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400" kern="1200">
          <a:solidFill>
            <a:srgbClr val="4E4E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200" kern="1200">
          <a:solidFill>
            <a:srgbClr val="4E4E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2000" kern="1200">
          <a:solidFill>
            <a:srgbClr val="4E4E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02526"/>
        </a:buClr>
        <a:buFont typeface="Wingdings" pitchFamily="2" charset="2"/>
        <a:buChar char="§"/>
        <a:defRPr sz="1800" kern="1200">
          <a:solidFill>
            <a:srgbClr val="4E4E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ra.Goldstein@reinvestment.com" TargetMode="Externa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investment.com/research-publications/assessing-relationship-school-quality-home-prices-across-keystone-stat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457200" y="5105400"/>
            <a:ext cx="8229600" cy="1554162"/>
          </a:xfrm>
        </p:spPr>
        <p:txBody>
          <a:bodyPr/>
          <a:lstStyle/>
          <a:p>
            <a:r>
              <a:rPr lang="en-US" sz="2000" dirty="0"/>
              <a:t>December,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475038"/>
            <a:ext cx="8686800" cy="1554162"/>
          </a:xfrm>
        </p:spPr>
        <p:txBody>
          <a:bodyPr/>
          <a:lstStyle/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Understanding the Connection Between Investments in School Quality and Local Real Estate Values in Pennsylvania</a:t>
            </a: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" y="2362200"/>
            <a:ext cx="9123947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Ira Goldstein, President, Policy Solutions</a:t>
            </a:r>
          </a:p>
          <a:p>
            <a:pPr marL="0" indent="0" algn="ctr">
              <a:buNone/>
            </a:pPr>
            <a:r>
              <a:rPr lang="en-US" sz="2400" dirty="0"/>
              <a:t>Reinvestment Fund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Ira.Goldstein@reinvestment.com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04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763000" cy="563562"/>
          </a:xfrm>
        </p:spPr>
        <p:txBody>
          <a:bodyPr/>
          <a:lstStyle/>
          <a:p>
            <a:r>
              <a:rPr lang="en-US" sz="2600" dirty="0"/>
              <a:t>For a City, Returns to School Improvement can be Substantial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2363" y="1295400"/>
            <a:ext cx="8699274" cy="1853507"/>
            <a:chOff x="222363" y="2243106"/>
            <a:chExt cx="8699274" cy="185350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243106"/>
              <a:ext cx="8361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Estimated Property Tax Revenue Gain For Average Sized City, </a:t>
              </a:r>
              <a:br>
                <a:rPr lang="en-US" b="1" dirty="0"/>
              </a:br>
              <a:r>
                <a:rPr lang="en-US" b="1" dirty="0"/>
                <a:t>From Improving School Performance by Five Percentage Points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363" y="3188284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New Property Tax Revenue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0737" y="3188284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Housing </a:t>
              </a:r>
            </a:p>
            <a:p>
              <a:pPr algn="ctr"/>
              <a:r>
                <a:rPr lang="en-US" sz="1200" dirty="0"/>
                <a:t>Units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98130" y="3188284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Property </a:t>
              </a:r>
            </a:p>
            <a:p>
              <a:pPr algn="ctr"/>
              <a:r>
                <a:rPr lang="en-US" sz="1200" dirty="0"/>
                <a:t>Tax Rate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5522" y="3188284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Contribution of Performance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32917" y="3188284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Districtwide Academic Gains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13808" y="315750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=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8599312">
              <a:off x="3351693" y="315750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8599312">
              <a:off x="5269085" y="315750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8599312">
              <a:off x="7186478" y="315750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969" y="3727281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$519,666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61362" y="3727281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15,000*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3220" y="3727281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1.35%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7638" y="3727281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$513.25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89071" y="372728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5.0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5868" y="36965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=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8599312">
              <a:off x="3383753" y="36965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8599312">
              <a:off x="5301145" y="36965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599312">
              <a:off x="7218538" y="36965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363" y="3824514"/>
            <a:ext cx="8699274" cy="1796099"/>
            <a:chOff x="222363" y="4129314"/>
            <a:chExt cx="8699274" cy="1796099"/>
          </a:xfrm>
        </p:grpSpPr>
        <p:sp>
          <p:nvSpPr>
            <p:cNvPr id="6" name="TextBox 5"/>
            <p:cNvSpPr txBox="1"/>
            <p:nvPr/>
          </p:nvSpPr>
          <p:spPr>
            <a:xfrm>
              <a:off x="381001" y="4129314"/>
              <a:ext cx="830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Estimated Transfer Tax Revenue Gain For Average Sized City, </a:t>
              </a:r>
              <a:br>
                <a:rPr lang="en-US" b="1" dirty="0"/>
              </a:br>
              <a:r>
                <a:rPr lang="en-US" b="1" dirty="0"/>
                <a:t>From Improving School Performance by Five Percentage Points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363" y="5017607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New Transfer Tax Revenue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0737" y="5017607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Annual </a:t>
              </a:r>
              <a:br>
                <a:rPr lang="en-US" sz="1200" dirty="0"/>
              </a:br>
              <a:r>
                <a:rPr lang="en-US" sz="1200" dirty="0"/>
                <a:t>Home Sales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8130" y="5017607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Property </a:t>
              </a:r>
            </a:p>
            <a:p>
              <a:pPr algn="ctr"/>
              <a:r>
                <a:rPr lang="en-US" sz="1200" dirty="0"/>
                <a:t>Tax Rate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15522" y="5017607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Contribution of Performance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32917" y="5017607"/>
              <a:ext cx="1188720" cy="461665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Districtwide Academic Gains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13810" y="49868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8599312">
              <a:off x="3351693" y="49868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599312">
              <a:off x="5269085" y="49868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8599312">
              <a:off x="7186478" y="49868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4479" y="5556081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$47,347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19872" y="5556081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1,500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3220" y="5556081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1.23%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37638" y="5556081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$513.25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89071" y="555608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5.0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45868" y="55253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=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8599312">
              <a:off x="3383753" y="55253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8599312">
              <a:off x="5301145" y="55253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8599312">
              <a:off x="7218538" y="55253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4479" y="6248400"/>
            <a:ext cx="4977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*15,000 housing units equates to a population of ~35,000</a:t>
            </a:r>
          </a:p>
        </p:txBody>
      </p:sp>
    </p:spTree>
    <p:extLst>
      <p:ext uri="{BB962C8B-B14F-4D97-AF65-F5344CB8AC3E}">
        <p14:creationId xmlns:p14="http://schemas.microsoft.com/office/powerpoint/2010/main" val="50563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CD5477D-F5FE-46F3-9F30-3DA26E72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1" y="4476964"/>
            <a:ext cx="1495425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Reinvestment Fund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88DDF-9CD3-444B-AC74-EF84A3D4984D}"/>
              </a:ext>
            </a:extLst>
          </p:cNvPr>
          <p:cNvSpPr/>
          <p:nvPr/>
        </p:nvSpPr>
        <p:spPr>
          <a:xfrm>
            <a:off x="0" y="4471060"/>
            <a:ext cx="9144000" cy="1500983"/>
          </a:xfrm>
          <a:prstGeom prst="rect">
            <a:avLst/>
          </a:prstGeom>
          <a:solidFill>
            <a:srgbClr val="DE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62EC5-D656-450E-BF65-640D83D8F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40" y="4643942"/>
            <a:ext cx="1623219" cy="1085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3C802-A54F-4FB1-AE3A-F31BE4E3A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70" y="4502331"/>
            <a:ext cx="1219200" cy="1343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DC04D-18FA-471D-8656-EDCB3B79D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20" y="4469091"/>
            <a:ext cx="1408288" cy="139524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93F3F5-13C8-48A5-9E15-53F41854C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6" y="4509003"/>
            <a:ext cx="1463040" cy="14630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6B78CC-4978-436D-9C24-C8B99993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8550"/>
            <a:ext cx="8229600" cy="33347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Reinvestment Fund is a national mission-driven financial institution that creates opportunity for underserved people and places through partnerships. We marshal the capital, analytics, and expertise necessary to build strong, healthy, and more equitable communities.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Since 1985, Reinvestment Fund has made </a:t>
            </a:r>
            <a:r>
              <a:rPr lang="en-US" sz="2200" dirty="0">
                <a:solidFill>
                  <a:srgbClr val="C00000"/>
                </a:solidFill>
              </a:rPr>
              <a:t>$2.4 billion </a:t>
            </a:r>
            <a:r>
              <a:rPr lang="en-US" sz="2200" dirty="0"/>
              <a:t>in cumulative investments and loans.</a:t>
            </a:r>
            <a:endParaRPr lang="en-US" sz="2200" dirty="0">
              <a:ea typeface="+mn-lt"/>
              <a:cs typeface="+mn-lt"/>
            </a:endParaRPr>
          </a:p>
          <a:p>
            <a:r>
              <a:rPr lang="en-US" sz="2200" dirty="0"/>
              <a:t>We are supported by over </a:t>
            </a:r>
            <a:r>
              <a:rPr lang="en-US" sz="2200" dirty="0">
                <a:solidFill>
                  <a:srgbClr val="C00000"/>
                </a:solidFill>
              </a:rPr>
              <a:t>830 investors </a:t>
            </a:r>
            <a:r>
              <a:rPr lang="en-US" sz="2200" dirty="0"/>
              <a:t>that include individuals, foundations, religious institutions, financial institutions, civic organizations and government.</a:t>
            </a:r>
            <a:endParaRPr lang="en-US" sz="22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6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D70B-3611-4634-9301-3FC5A8D0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ReadyNation</a:t>
            </a:r>
            <a:r>
              <a:rPr lang="en-US" sz="2400" dirty="0"/>
              <a:t> Report and Reinvestment Fund’s Source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59CE7-A3C7-434E-98BB-2E6D78CD0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6"/>
          <a:stretch/>
        </p:blipFill>
        <p:spPr>
          <a:xfrm>
            <a:off x="5027820" y="804204"/>
            <a:ext cx="3514788" cy="4572000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8334A-CD59-4523-BEFE-BEF5C4CE298A}"/>
              </a:ext>
            </a:extLst>
          </p:cNvPr>
          <p:cNvSpPr txBox="1"/>
          <p:nvPr/>
        </p:nvSpPr>
        <p:spPr>
          <a:xfrm>
            <a:off x="4572000" y="5486400"/>
            <a:ext cx="459310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/>
              <a:t>Source/Technical Report: </a:t>
            </a:r>
            <a:r>
              <a:rPr lang="en-US" sz="950" dirty="0">
                <a:hlinkClick r:id="rId3"/>
              </a:rPr>
              <a:t>https://www.reinvestment.com/research-publications/assessing-relationship-school-quality-home-prices-across-keystone-state/</a:t>
            </a:r>
            <a:r>
              <a:rPr lang="en-US" sz="95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59982C-C260-4D56-8914-D9AD740E406C}"/>
              </a:ext>
            </a:extLst>
          </p:cNvPr>
          <p:cNvGrpSpPr/>
          <p:nvPr/>
        </p:nvGrpSpPr>
        <p:grpSpPr>
          <a:xfrm>
            <a:off x="-26962" y="798340"/>
            <a:ext cx="4593101" cy="6059660"/>
            <a:chOff x="4550899" y="767860"/>
            <a:chExt cx="4593101" cy="60596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44A1C8-4CDD-4E12-9B94-CA524E3BC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99" b="1205"/>
            <a:stretch/>
          </p:blipFill>
          <p:spPr>
            <a:xfrm>
              <a:off x="4655710" y="767860"/>
              <a:ext cx="4396849" cy="5650992"/>
            </a:xfrm>
            <a:prstGeom prst="rect">
              <a:avLst/>
            </a:prstGeom>
            <a:ln w="15875">
              <a:solidFill>
                <a:schemeClr val="tx2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29C4CE-FE95-4BB3-9039-1CE4A1A70261}"/>
                </a:ext>
              </a:extLst>
            </p:cNvPr>
            <p:cNvSpPr txBox="1"/>
            <p:nvPr/>
          </p:nvSpPr>
          <p:spPr>
            <a:xfrm>
              <a:off x="4550899" y="6442799"/>
              <a:ext cx="459310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Source/Summary Report: </a:t>
              </a:r>
              <a:r>
                <a:rPr lang="en-US" sz="950" dirty="0"/>
                <a:t>https://www.strongnation.org/articles/854-readynation-pa-realtors-bureau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16121B-1548-4EC8-9A26-63490157E46A}"/>
              </a:ext>
            </a:extLst>
          </p:cNvPr>
          <p:cNvSpPr txBox="1"/>
          <p:nvPr/>
        </p:nvSpPr>
        <p:spPr>
          <a:xfrm>
            <a:off x="4766604" y="6025660"/>
            <a:ext cx="419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was supported with a grant from the William Penn Foundation. </a:t>
            </a:r>
          </a:p>
        </p:txBody>
      </p:sp>
    </p:spTree>
    <p:extLst>
      <p:ext uri="{BB962C8B-B14F-4D97-AF65-F5344CB8AC3E}">
        <p14:creationId xmlns:p14="http://schemas.microsoft.com/office/powerpoint/2010/main" val="423598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5720"/>
            <a:ext cx="8759952" cy="563562"/>
          </a:xfrm>
        </p:spPr>
        <p:txBody>
          <a:bodyPr/>
          <a:lstStyle/>
          <a:p>
            <a:r>
              <a:rPr lang="en-US" sz="2400" dirty="0"/>
              <a:t>Measuring the Relationship Between School Quality and Home Sales Prices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066800"/>
            <a:ext cx="594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Our Question: </a:t>
            </a:r>
            <a:r>
              <a:rPr lang="en-US" sz="2400" dirty="0"/>
              <a:t>“How does improving school quality affect home sales prices in a district?”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7391" y="2144932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How do we measure home prices?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6961" y="2471579"/>
            <a:ext cx="375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in average residential sales </a:t>
            </a:r>
            <a:br>
              <a:rPr lang="en-US" dirty="0"/>
            </a:br>
            <a:r>
              <a:rPr lang="en-US" dirty="0"/>
              <a:t>prices, 2010-11 to 2014-15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6439" y="3303489"/>
            <a:ext cx="363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How do we measure school quality?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363013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Performance on state standardized tests in reading and math in 2009-10 &amp; 2010-11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2035" y="4616847"/>
            <a:ext cx="39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What other factors do we account for?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2100" y="4986179"/>
            <a:ext cx="601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dirty="0"/>
              <a:t>Population change, 2010 to 2015</a:t>
            </a:r>
          </a:p>
          <a:p>
            <a:pPr algn="ctr">
              <a:spcAft>
                <a:spcPts val="400"/>
              </a:spcAft>
            </a:pPr>
            <a:r>
              <a:rPr lang="en-US" dirty="0"/>
              <a:t>Unemployment change, 2010 to 2015</a:t>
            </a:r>
          </a:p>
          <a:p>
            <a:pPr algn="ctr">
              <a:spcAft>
                <a:spcPts val="400"/>
              </a:spcAft>
            </a:pPr>
            <a:r>
              <a:rPr lang="en-US" dirty="0"/>
              <a:t>Median home sales price in 2010-11</a:t>
            </a:r>
          </a:p>
          <a:p>
            <a:pPr algn="ctr">
              <a:spcAft>
                <a:spcPts val="400"/>
              </a:spcAft>
            </a:pPr>
            <a:r>
              <a:rPr lang="en-US" dirty="0"/>
              <a:t>Location of school district (rural, small town, suburb, urban)</a:t>
            </a:r>
          </a:p>
        </p:txBody>
      </p:sp>
    </p:spTree>
    <p:extLst>
      <p:ext uri="{BB962C8B-B14F-4D97-AF65-F5344CB8AC3E}">
        <p14:creationId xmlns:p14="http://schemas.microsoft.com/office/powerpoint/2010/main" val="222839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763000" cy="563562"/>
          </a:xfrm>
        </p:spPr>
        <p:txBody>
          <a:bodyPr/>
          <a:lstStyle/>
          <a:p>
            <a:r>
              <a:rPr lang="en-US" sz="2800" dirty="0"/>
              <a:t>Statewide, Prices and Performance Follow Similar Trends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86750" cy="4703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707" y="914400"/>
            <a:ext cx="8230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Change in Average Home Prices and Share of Students Scoring Proficient or Advanced in Reading, 2010 to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109900"/>
            <a:ext cx="3443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Note</a:t>
            </a:r>
            <a:r>
              <a:rPr lang="en-US" sz="1100" dirty="0"/>
              <a:t>: Home prices adjusted to 2014 dollars using the CPI</a:t>
            </a:r>
          </a:p>
        </p:txBody>
      </p:sp>
    </p:spTree>
    <p:extLst>
      <p:ext uri="{BB962C8B-B14F-4D97-AF65-F5344CB8AC3E}">
        <p14:creationId xmlns:p14="http://schemas.microsoft.com/office/powerpoint/2010/main" val="262473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534400" cy="563562"/>
          </a:xfrm>
        </p:spPr>
        <p:txBody>
          <a:bodyPr/>
          <a:lstStyle/>
          <a:p>
            <a:r>
              <a:rPr lang="en-US" sz="2400" dirty="0"/>
              <a:t>District Performance had a Strong, Positive, and Statistically Significant Relationship with Changes in Home Prices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11874"/>
              </p:ext>
            </p:extLst>
          </p:nvPr>
        </p:nvGraphicFramePr>
        <p:xfrm>
          <a:off x="371741" y="1840986"/>
          <a:ext cx="8245337" cy="137160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75059">
                  <a:extLst>
                    <a:ext uri="{9D8B030D-6E8A-4147-A177-3AD203B41FA5}">
                      <a16:colId xmlns:a16="http://schemas.microsoft.com/office/drawing/2014/main" val="4054939180"/>
                    </a:ext>
                  </a:extLst>
                </a:gridCol>
                <a:gridCol w="3335139">
                  <a:extLst>
                    <a:ext uri="{9D8B030D-6E8A-4147-A177-3AD203B41FA5}">
                      <a16:colId xmlns:a16="http://schemas.microsoft.com/office/drawing/2014/main" val="199565394"/>
                    </a:ext>
                  </a:extLst>
                </a:gridCol>
                <a:gridCol w="3335139">
                  <a:extLst>
                    <a:ext uri="{9D8B030D-6E8A-4147-A177-3AD203B41FA5}">
                      <a16:colId xmlns:a16="http://schemas.microsoft.com/office/drawing/2014/main" val="803338419"/>
                    </a:ext>
                  </a:extLst>
                </a:gridCol>
              </a:tblGrid>
              <a:tr h="68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 in Home Prices from Increasing Proficiency by 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 in Home Prices from Increasing Proficiency by 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064532"/>
                  </a:ext>
                </a:extLst>
              </a:tr>
              <a:tr h="34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Reading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$620.01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$3,100.05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9076199"/>
                  </a:ext>
                </a:extLst>
              </a:tr>
              <a:tr h="34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$513.25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$2,566.24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509641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979155"/>
              </p:ext>
            </p:extLst>
          </p:nvPr>
        </p:nvGraphicFramePr>
        <p:xfrm>
          <a:off x="371741" y="4836297"/>
          <a:ext cx="8263851" cy="137160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78489">
                  <a:extLst>
                    <a:ext uri="{9D8B030D-6E8A-4147-A177-3AD203B41FA5}">
                      <a16:colId xmlns:a16="http://schemas.microsoft.com/office/drawing/2014/main" val="4054939180"/>
                    </a:ext>
                  </a:extLst>
                </a:gridCol>
                <a:gridCol w="3342681">
                  <a:extLst>
                    <a:ext uri="{9D8B030D-6E8A-4147-A177-3AD203B41FA5}">
                      <a16:colId xmlns:a16="http://schemas.microsoft.com/office/drawing/2014/main" val="3367640255"/>
                    </a:ext>
                  </a:extLst>
                </a:gridCol>
                <a:gridCol w="3342681">
                  <a:extLst>
                    <a:ext uri="{9D8B030D-6E8A-4147-A177-3AD203B41FA5}">
                      <a16:colId xmlns:a16="http://schemas.microsoft.com/office/drawing/2014/main" val="1690832076"/>
                    </a:ext>
                  </a:extLst>
                </a:gridCol>
              </a:tblGrid>
              <a:tr h="68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 on Home Prices of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Reducing Below Basic Perf. by 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 on Home Prices of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Reducing Below Basic Perf. by 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064532"/>
                  </a:ext>
                </a:extLst>
              </a:tr>
              <a:tr h="34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Reading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$775.90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$3,879.51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9076199"/>
                  </a:ext>
                </a:extLst>
              </a:tr>
              <a:tr h="34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$756.65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$3,783.27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50964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1740" y="1136686"/>
            <a:ext cx="814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A </a:t>
            </a:r>
            <a:r>
              <a:rPr lang="en-US" sz="1600" b="1" i="1" u="sng" dirty="0"/>
              <a:t>One Percentage Point Improvement in Student Proficiency </a:t>
            </a:r>
            <a:r>
              <a:rPr lang="en-US" sz="1600" b="1" i="1" dirty="0"/>
              <a:t>was Associated with a Gain of $513 to $620 in Average Home Prices in Subsequent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741" y="4137222"/>
            <a:ext cx="814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A </a:t>
            </a:r>
            <a:r>
              <a:rPr lang="en-US" sz="1600" b="1" i="1" u="sng" dirty="0"/>
              <a:t>One Percentage Point Reduction in Students in the Lowest Performance Category </a:t>
            </a:r>
            <a:r>
              <a:rPr lang="en-US" sz="1600" i="1" dirty="0"/>
              <a:t>was Associated with a Gain of $757 to $776 in Average Home Prices in Subsequent Years</a:t>
            </a:r>
          </a:p>
        </p:txBody>
      </p:sp>
    </p:spTree>
    <p:extLst>
      <p:ext uri="{BB962C8B-B14F-4D97-AF65-F5344CB8AC3E}">
        <p14:creationId xmlns:p14="http://schemas.microsoft.com/office/powerpoint/2010/main" val="277331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534400" cy="563562"/>
          </a:xfrm>
        </p:spPr>
        <p:txBody>
          <a:bodyPr/>
          <a:lstStyle/>
          <a:p>
            <a:r>
              <a:rPr lang="en-US" sz="2400" dirty="0"/>
              <a:t>Districts with Lower Home Sales Prices and School Performance Stand to Gain the Most From Improving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88011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Average Price and Performance in 2010-11, and Estimated Changes in Home Sales Prices if Proficiency Improved by 5 Percentage Points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8343" y="1554480"/>
            <a:ext cx="8522353" cy="3749040"/>
            <a:chOff x="381000" y="2076450"/>
            <a:chExt cx="8522353" cy="3749040"/>
          </a:xfrm>
        </p:grpSpPr>
        <p:graphicFrame>
          <p:nvGraphicFramePr>
            <p:cNvPr id="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7171040"/>
                </p:ext>
              </p:extLst>
            </p:nvPr>
          </p:nvGraphicFramePr>
          <p:xfrm>
            <a:off x="381000" y="2076450"/>
            <a:ext cx="8522353" cy="3749040"/>
          </p:xfrm>
          <a:graphic>
            <a:graphicData uri="http://schemas.openxmlformats.org/drawingml/2006/table">
              <a:tbl>
                <a:tblPr firstRow="1" firstCol="1" lastRow="1" bandRow="1">
                  <a:tableStyleId>{F2DE63D5-997A-4646-A377-4702673A728D}</a:tableStyleId>
                </a:tblPr>
                <a:tblGrid>
                  <a:gridCol w="1188720">
                    <a:extLst>
                      <a:ext uri="{9D8B030D-6E8A-4147-A177-3AD203B41FA5}">
                        <a16:colId xmlns:a16="http://schemas.microsoft.com/office/drawing/2014/main" val="1249427250"/>
                      </a:ext>
                    </a:extLst>
                  </a:gridCol>
                  <a:gridCol w="1193337">
                    <a:extLst>
                      <a:ext uri="{9D8B030D-6E8A-4147-A177-3AD203B41FA5}">
                        <a16:colId xmlns:a16="http://schemas.microsoft.com/office/drawing/2014/main" val="1024749116"/>
                      </a:ext>
                    </a:extLst>
                  </a:gridCol>
                  <a:gridCol w="1432361">
                    <a:extLst>
                      <a:ext uri="{9D8B030D-6E8A-4147-A177-3AD203B41FA5}">
                        <a16:colId xmlns:a16="http://schemas.microsoft.com/office/drawing/2014/main" val="836458664"/>
                      </a:ext>
                    </a:extLst>
                  </a:gridCol>
                  <a:gridCol w="1432004">
                    <a:extLst>
                      <a:ext uri="{9D8B030D-6E8A-4147-A177-3AD203B41FA5}">
                        <a16:colId xmlns:a16="http://schemas.microsoft.com/office/drawing/2014/main" val="1290378971"/>
                      </a:ext>
                    </a:extLst>
                  </a:gridCol>
                  <a:gridCol w="1620287">
                    <a:extLst>
                      <a:ext uri="{9D8B030D-6E8A-4147-A177-3AD203B41FA5}">
                        <a16:colId xmlns:a16="http://schemas.microsoft.com/office/drawing/2014/main" val="2180744910"/>
                      </a:ext>
                    </a:extLst>
                  </a:gridCol>
                  <a:gridCol w="1655644">
                    <a:extLst>
                      <a:ext uri="{9D8B030D-6E8A-4147-A177-3AD203B41FA5}">
                        <a16:colId xmlns:a16="http://schemas.microsoft.com/office/drawing/2014/main" val="2873632683"/>
                      </a:ext>
                    </a:extLst>
                  </a:gridCol>
                </a:tblGrid>
                <a:tr h="109728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 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Average Home</a:t>
                        </a:r>
                        <a:br>
                          <a:rPr lang="en-US" sz="1400" dirty="0">
                            <a:effectLst/>
                          </a:rPr>
                        </a:br>
                        <a:r>
                          <a:rPr lang="en-US" sz="1400" dirty="0">
                            <a:effectLst/>
                          </a:rPr>
                          <a:t>Price, 2010-11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Students Scoring Proficient or Advanced in Reading, 2010-11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Average Change in Home Prices, </a:t>
                        </a:r>
                        <a:br>
                          <a:rPr lang="en-US" sz="1400" dirty="0">
                            <a:effectLst/>
                          </a:rPr>
                        </a:br>
                        <a:r>
                          <a:rPr lang="en-US" sz="1400" dirty="0">
                            <a:effectLst/>
                          </a:rPr>
                          <a:t>2010-11 -</a:t>
                        </a:r>
                        <a:r>
                          <a:rPr lang="en-US" sz="1400" baseline="0" dirty="0">
                            <a:effectLst/>
                          </a:rPr>
                          <a:t> </a:t>
                        </a:r>
                        <a:r>
                          <a:rPr lang="en-US" sz="1400" dirty="0">
                            <a:effectLst/>
                          </a:rPr>
                          <a:t>2014-15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Est. Change</a:t>
                        </a:r>
                        <a:br>
                          <a:rPr lang="en-US" sz="1400" dirty="0">
                            <a:effectLst/>
                          </a:rPr>
                        </a:br>
                        <a:r>
                          <a:rPr lang="en-US" sz="1400" dirty="0">
                            <a:effectLst/>
                          </a:rPr>
                          <a:t> in Home Prices if Performance </a:t>
                        </a:r>
                      </a:p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Improved 5% Points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Pct. Increase in </a:t>
                        </a:r>
                        <a:br>
                          <a:rPr lang="en-US" sz="1400" dirty="0">
                            <a:effectLst/>
                          </a:rPr>
                        </a:br>
                        <a:r>
                          <a:rPr lang="en-US" sz="1400" dirty="0">
                            <a:effectLst/>
                          </a:rPr>
                          <a:t>Est. Home Prices if Performance Improved 5% Points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45720" marR="45720" anchor="ctr"/>
                  </a:tc>
                  <a:extLst>
                    <a:ext uri="{0D108BD9-81ED-4DB2-BD59-A6C34878D82A}">
                      <a16:rowId xmlns:a16="http://schemas.microsoft.com/office/drawing/2014/main" val="1205487423"/>
                    </a:ext>
                  </a:extLst>
                </a:tr>
                <a:tr h="54864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</a:rPr>
                          <a:t>Districts with Lowest Prices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$62,015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68%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</a:rPr>
                          <a:t>$3,232</a:t>
                        </a:r>
                        <a:endPara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chemeClr val="tx1"/>
                            </a:solidFill>
                            <a:effectLst/>
                          </a:rPr>
                          <a:t>$7,002</a:t>
                        </a:r>
                        <a:endPara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117%</a:t>
                        </a:r>
                        <a:endPara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332617843"/>
                    </a:ext>
                  </a:extLst>
                </a:tr>
                <a:tr h="54864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</a:rPr>
                          <a:t>Districts with Low Prices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$100,404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73%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-$2,093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chemeClr val="tx1"/>
                            </a:solidFill>
                            <a:effectLst/>
                          </a:rPr>
                          <a:t>-$200</a:t>
                        </a:r>
                        <a:endPara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90%</a:t>
                        </a:r>
                        <a:endPara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3331874235"/>
                    </a:ext>
                  </a:extLst>
                </a:tr>
                <a:tr h="54864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</a:rPr>
                          <a:t>Districts with Moderate Prices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$146,311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76%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-$9,243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-$5,490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41%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2490551549"/>
                    </a:ext>
                  </a:extLst>
                </a:tr>
                <a:tr h="54864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</a:rPr>
                          <a:t>Districts with Highest Prices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$264,129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</a:rPr>
                          <a:t>83%</a:t>
                        </a:r>
                        <a:endPara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-$15,066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-$12,088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20%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204082286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PA Average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</a:rPr>
                          <a:t>$143,296</a:t>
                        </a:r>
                        <a:endPara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</a:rPr>
                          <a:t>75%</a:t>
                        </a:r>
                        <a:endPara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</a:rPr>
                          <a:t>-$5,793</a:t>
                        </a:r>
                        <a:endPara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-$2,693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>
                            <a:effectLst/>
                          </a:rPr>
                          <a:t>54%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3899519643"/>
                    </a:ext>
                  </a:extLst>
                </a:tr>
              </a:tbl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969000" y="3281524"/>
              <a:ext cx="2560320" cy="878114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8650078" y="3081937"/>
            <a:ext cx="365760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15838" y="3081937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95582" y="5748937"/>
            <a:ext cx="2420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5557" y="5425772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Largest Expected Gains from Improving Performance by 5 Percentage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343" y="6443990"/>
            <a:ext cx="3443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Note</a:t>
            </a:r>
            <a:r>
              <a:rPr lang="en-US" sz="1100" dirty="0"/>
              <a:t>: Home prices adjusted to 2014 dollars using the CPI</a:t>
            </a:r>
          </a:p>
        </p:txBody>
      </p:sp>
    </p:spTree>
    <p:extLst>
      <p:ext uri="{BB962C8B-B14F-4D97-AF65-F5344CB8AC3E}">
        <p14:creationId xmlns:p14="http://schemas.microsoft.com/office/powerpoint/2010/main" val="239725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686800" cy="563562"/>
          </a:xfrm>
        </p:spPr>
        <p:txBody>
          <a:bodyPr/>
          <a:lstStyle/>
          <a:p>
            <a:r>
              <a:rPr lang="en-US" sz="2600" dirty="0"/>
              <a:t>For a City, Returns to School Improvement can be Substantial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67979075"/>
              </p:ext>
            </p:extLst>
          </p:nvPr>
        </p:nvGraphicFramePr>
        <p:xfrm>
          <a:off x="381000" y="1854200"/>
          <a:ext cx="82296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7234" y="4341975"/>
            <a:ext cx="1604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+$113,403 per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4818" y="3096207"/>
            <a:ext cx="1604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+$340,208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7117" y="1858345"/>
            <a:ext cx="1604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+$567,013 per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8034" y="495300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+$0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92532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Estimated Gains in Property Tax and Transfer Tax Revenue For a Small City (~35,000 residents) Associated with Improving School Performance*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869" y="6477000"/>
            <a:ext cx="40527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*Assumes a property tax rate of 1.35% and a transfer tax rate of 1.23%</a:t>
            </a:r>
          </a:p>
        </p:txBody>
      </p:sp>
    </p:spTree>
    <p:extLst>
      <p:ext uri="{BB962C8B-B14F-4D97-AF65-F5344CB8AC3E}">
        <p14:creationId xmlns:p14="http://schemas.microsoft.com/office/powerpoint/2010/main" val="184417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563562"/>
          </a:xfrm>
        </p:spPr>
        <p:txBody>
          <a:bodyPr/>
          <a:lstStyle/>
          <a:p>
            <a:r>
              <a:rPr lang="en-US" dirty="0"/>
              <a:t>Summary of Key Findings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43000"/>
            <a:ext cx="8229600" cy="4755148"/>
            <a:chOff x="381000" y="1143000"/>
            <a:chExt cx="8229600" cy="4755148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1143000"/>
              <a:ext cx="3886200" cy="463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b="1" dirty="0"/>
                <a:t>Home Prices and School Quality </a:t>
              </a:r>
              <a:br>
                <a:rPr lang="en-US" b="1" dirty="0"/>
              </a:br>
              <a:r>
                <a:rPr lang="en-US" b="1" dirty="0"/>
                <a:t>Have a Mutually Reinforcing Relationship</a:t>
              </a:r>
              <a:endParaRPr lang="en-US" sz="1600" b="1" dirty="0"/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Home prices and academic performance followed similar trajectories between 2010-15.</a:t>
              </a:r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The association between home prices and performance is statistically significant even after controlling for other factors.</a:t>
              </a:r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Increasing the share of students performing at grade level was associated with a $513 to $620 gain in home prices.</a:t>
              </a:r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Decreasing the share of students performing at the lowest levels was associated with a $757 to $776 gain in home prices.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95520" y="1143000"/>
              <a:ext cx="3815080" cy="4755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b="1" dirty="0"/>
                <a:t>Aggregated Across a Community, Financial Returns to Improving Schools can be Substantial</a:t>
              </a:r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School improvements that boost home sales prices can have a meaningful impact on property and transfer tax revenues.</a:t>
              </a:r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For a small community, moderate academic gains could produce $100k </a:t>
              </a:r>
              <a:br>
                <a:rPr lang="en-US" sz="1600" dirty="0"/>
              </a:br>
              <a:r>
                <a:rPr lang="en-US" sz="1600" dirty="0"/>
                <a:t>to $500k per year in new tax revenue associated with more valuable real estate.</a:t>
              </a:r>
            </a:p>
            <a:p>
              <a:pPr marL="231775" indent="-231775">
                <a:spcAft>
                  <a:spcPts val="1000"/>
                </a:spcAft>
                <a:buFont typeface="Wingdings" panose="05000000000000000000" pitchFamily="2" charset="2"/>
                <a:buChar char="Ø"/>
              </a:pPr>
              <a:r>
                <a:rPr lang="en-US" sz="1600" dirty="0"/>
                <a:t>The largest potential gains are to districts with lower sales prices and the lower student performance – but home prices in all districts can be bolstered by elevated school performance.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01553"/>
      </p:ext>
    </p:extLst>
  </p:cSld>
  <p:clrMapOvr>
    <a:masterClrMapping/>
  </p:clrMapOvr>
</p:sld>
</file>

<file path=ppt/theme/theme1.xml><?xml version="1.0" encoding="utf-8"?>
<a:theme xmlns:a="http://schemas.openxmlformats.org/drawingml/2006/main" name="TRF landscape ppt v2">
  <a:themeElements>
    <a:clrScheme name="Reinvestment Fund">
      <a:dk1>
        <a:srgbClr val="565759"/>
      </a:dk1>
      <a:lt1>
        <a:sysClr val="window" lastClr="FFFFFF"/>
      </a:lt1>
      <a:dk2>
        <a:srgbClr val="5F5F5F"/>
      </a:dk2>
      <a:lt2>
        <a:srgbClr val="D8D8D8"/>
      </a:lt2>
      <a:accent1>
        <a:srgbClr val="F59825"/>
      </a:accent1>
      <a:accent2>
        <a:srgbClr val="EF3E2D"/>
      </a:accent2>
      <a:accent3>
        <a:srgbClr val="005198"/>
      </a:accent3>
      <a:accent4>
        <a:srgbClr val="4F3177"/>
      </a:accent4>
      <a:accent5>
        <a:srgbClr val="267939"/>
      </a:accent5>
      <a:accent6>
        <a:srgbClr val="565759"/>
      </a:accent6>
      <a:hlink>
        <a:srgbClr val="F57E25"/>
      </a:hlink>
      <a:folHlink>
        <a:srgbClr val="5657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A09EF3B-8D8A-4A6A-9DD8-C9ED3DB89C8F}" vid="{A144F959-DC1F-4B16-B713-62775F4711AC}"/>
    </a:ext>
  </a:extLst>
</a:theme>
</file>

<file path=ppt/theme/theme2.xml><?xml version="1.0" encoding="utf-8"?>
<a:theme xmlns:a="http://schemas.openxmlformats.org/drawingml/2006/main" name="Content Slides (red)">
  <a:themeElements>
    <a:clrScheme name="Reinvestment Fund">
      <a:dk1>
        <a:srgbClr val="565759"/>
      </a:dk1>
      <a:lt1>
        <a:sysClr val="window" lastClr="FFFFFF"/>
      </a:lt1>
      <a:dk2>
        <a:srgbClr val="5F5F5F"/>
      </a:dk2>
      <a:lt2>
        <a:srgbClr val="D8D8D8"/>
      </a:lt2>
      <a:accent1>
        <a:srgbClr val="F59825"/>
      </a:accent1>
      <a:accent2>
        <a:srgbClr val="EF3E2D"/>
      </a:accent2>
      <a:accent3>
        <a:srgbClr val="005198"/>
      </a:accent3>
      <a:accent4>
        <a:srgbClr val="4F3177"/>
      </a:accent4>
      <a:accent5>
        <a:srgbClr val="267939"/>
      </a:accent5>
      <a:accent6>
        <a:srgbClr val="565759"/>
      </a:accent6>
      <a:hlink>
        <a:srgbClr val="F57E25"/>
      </a:hlink>
      <a:folHlink>
        <a:srgbClr val="5657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A09EF3B-8D8A-4A6A-9DD8-C9ED3DB89C8F}" vid="{17581696-D6FB-42A6-A62D-03BD59F11A83}"/>
    </a:ext>
  </a:extLst>
</a:theme>
</file>

<file path=ppt/theme/theme3.xml><?xml version="1.0" encoding="utf-8"?>
<a:theme xmlns:a="http://schemas.openxmlformats.org/drawingml/2006/main" name="Content Slides (gray)">
  <a:themeElements>
    <a:clrScheme name="Reinvestment Fund">
      <a:dk1>
        <a:srgbClr val="565759"/>
      </a:dk1>
      <a:lt1>
        <a:sysClr val="window" lastClr="FFFFFF"/>
      </a:lt1>
      <a:dk2>
        <a:srgbClr val="5F5F5F"/>
      </a:dk2>
      <a:lt2>
        <a:srgbClr val="D8D8D8"/>
      </a:lt2>
      <a:accent1>
        <a:srgbClr val="F59825"/>
      </a:accent1>
      <a:accent2>
        <a:srgbClr val="EF3E2D"/>
      </a:accent2>
      <a:accent3>
        <a:srgbClr val="005198"/>
      </a:accent3>
      <a:accent4>
        <a:srgbClr val="4F3177"/>
      </a:accent4>
      <a:accent5>
        <a:srgbClr val="267939"/>
      </a:accent5>
      <a:accent6>
        <a:srgbClr val="565759"/>
      </a:accent6>
      <a:hlink>
        <a:srgbClr val="F57E25"/>
      </a:hlink>
      <a:folHlink>
        <a:srgbClr val="5657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A09EF3B-8D8A-4A6A-9DD8-C9ED3DB89C8F}" vid="{8236EB80-E10E-43AC-96D1-174F0A025417}"/>
    </a:ext>
  </a:extLst>
</a:theme>
</file>

<file path=ppt/theme/theme4.xml><?xml version="1.0" encoding="utf-8"?>
<a:theme xmlns:a="http://schemas.openxmlformats.org/drawingml/2006/main" name="Title Slides">
  <a:themeElements>
    <a:clrScheme name="TRF Theme Colors">
      <a:dk1>
        <a:sysClr val="windowText" lastClr="000000"/>
      </a:dk1>
      <a:lt1>
        <a:sysClr val="window" lastClr="FFFFFF"/>
      </a:lt1>
      <a:dk2>
        <a:srgbClr val="5F5F5F"/>
      </a:dk2>
      <a:lt2>
        <a:srgbClr val="D8D8D8"/>
      </a:lt2>
      <a:accent1>
        <a:srgbClr val="BF311A"/>
      </a:accent1>
      <a:accent2>
        <a:srgbClr val="00929F"/>
      </a:accent2>
      <a:accent3>
        <a:srgbClr val="D59F0F"/>
      </a:accent3>
      <a:accent4>
        <a:srgbClr val="4C721D"/>
      </a:accent4>
      <a:accent5>
        <a:srgbClr val="7A003C"/>
      </a:accent5>
      <a:accent6>
        <a:srgbClr val="569BBE"/>
      </a:accent6>
      <a:hlink>
        <a:srgbClr val="D18316"/>
      </a:hlink>
      <a:folHlink>
        <a:srgbClr val="BF31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investmentFund_PPT" id="{634D06D1-829A-4CFB-BD09-3AD706BAAFA1}" vid="{8AECC3CB-FB23-4144-971C-0C1EDB8DD3A5}"/>
    </a:ext>
  </a:extLst>
</a:theme>
</file>

<file path=ppt/theme/theme5.xml><?xml version="1.0" encoding="utf-8"?>
<a:theme xmlns:a="http://schemas.openxmlformats.org/drawingml/2006/main" name="1_Content Slides (red)">
  <a:themeElements>
    <a:clrScheme name="Reinvestment Fund">
      <a:dk1>
        <a:srgbClr val="565759"/>
      </a:dk1>
      <a:lt1>
        <a:sysClr val="window" lastClr="FFFFFF"/>
      </a:lt1>
      <a:dk2>
        <a:srgbClr val="5F5F5F"/>
      </a:dk2>
      <a:lt2>
        <a:srgbClr val="D8D8D8"/>
      </a:lt2>
      <a:accent1>
        <a:srgbClr val="F59825"/>
      </a:accent1>
      <a:accent2>
        <a:srgbClr val="EF3E2D"/>
      </a:accent2>
      <a:accent3>
        <a:srgbClr val="005198"/>
      </a:accent3>
      <a:accent4>
        <a:srgbClr val="4F3177"/>
      </a:accent4>
      <a:accent5>
        <a:srgbClr val="267939"/>
      </a:accent5>
      <a:accent6>
        <a:srgbClr val="565759"/>
      </a:accent6>
      <a:hlink>
        <a:srgbClr val="F57E25"/>
      </a:hlink>
      <a:folHlink>
        <a:srgbClr val="5657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50056D-CB81-44E4-B2E9-FC93E80C3EA2}" vid="{40EA3F7A-1FFD-4DDC-9512-8F1C1567D7E6}"/>
    </a:ext>
  </a:extLst>
</a:theme>
</file>

<file path=ppt/theme/theme6.xml><?xml version="1.0" encoding="utf-8"?>
<a:theme xmlns:a="http://schemas.openxmlformats.org/drawingml/2006/main" name="Content Slides">
  <a:themeElements>
    <a:clrScheme name="TRF_2011">
      <a:dk1>
        <a:sysClr val="windowText" lastClr="000000"/>
      </a:dk1>
      <a:lt1>
        <a:sysClr val="window" lastClr="FFFFFF"/>
      </a:lt1>
      <a:dk2>
        <a:srgbClr val="5F5F5F"/>
      </a:dk2>
      <a:lt2>
        <a:srgbClr val="D8D8D8"/>
      </a:lt2>
      <a:accent1>
        <a:srgbClr val="BF311A"/>
      </a:accent1>
      <a:accent2>
        <a:srgbClr val="00929F"/>
      </a:accent2>
      <a:accent3>
        <a:srgbClr val="D59F0F"/>
      </a:accent3>
      <a:accent4>
        <a:srgbClr val="4C721D"/>
      </a:accent4>
      <a:accent5>
        <a:srgbClr val="7A003C"/>
      </a:accent5>
      <a:accent6>
        <a:srgbClr val="569BBE"/>
      </a:accent6>
      <a:hlink>
        <a:srgbClr val="D18316"/>
      </a:hlink>
      <a:folHlink>
        <a:srgbClr val="BF31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investmentFund_General_PPT_Roni's Full Version" id="{78A0D236-E16D-43AE-8413-12B9B0836C6D}" vid="{A2B5F52D-38E8-4F29-BF82-FE0151F9026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a5b9968d-a728-4150-b633-caf982a2bd01">TCD5EEUK42HJ-6-478</_dlc_DocId>
    <_dlc_DocIdUrl xmlns="a5b9968d-a728-4150-b633-caf982a2bd01">
      <Url>https://intranet.trfund.com/_layouts/DocIdRedir.aspx?ID=TCD5EEUK42HJ-6-478</Url>
      <Description>TCD5EEUK42HJ-6-478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4E195069634B951F9DD85B4B04B8" ma:contentTypeVersion="4" ma:contentTypeDescription="Create a new document." ma:contentTypeScope="" ma:versionID="2b6dcf8c95af22639c988a223f4ff2ff">
  <xsd:schema xmlns:xsd="http://www.w3.org/2001/XMLSchema" xmlns:xs="http://www.w3.org/2001/XMLSchema" xmlns:p="http://schemas.microsoft.com/office/2006/metadata/properties" xmlns:ns2="a5b9968d-a728-4150-b633-caf982a2bd01" targetNamespace="http://schemas.microsoft.com/office/2006/metadata/properties" ma:root="true" ma:fieldsID="40f10a0391a25e4ce205fbd0818a62af" ns2:_="">
    <xsd:import namespace="a5b9968d-a728-4150-b633-caf982a2bd0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9968d-a728-4150-b633-caf982a2bd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6F9F6B-9F51-40DD-AF6C-2186B8666A5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9E74749-E972-4C7F-8919-82F6487EF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0A314-544F-47E4-9C5B-A05005D70ACE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5b9968d-a728-4150-b633-caf982a2bd01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F0F96DF-12B0-4CEE-A3F5-E89D8E1B8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9968d-a728-4150-b633-caf982a2b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 landscape ppt v2</Template>
  <TotalTime>5438</TotalTime>
  <Words>1020</Words>
  <Application>Microsoft Macintosh PowerPoint</Application>
  <PresentationFormat>On-screen Show (4:3)</PresentationFormat>
  <Paragraphs>160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Wingdings</vt:lpstr>
      <vt:lpstr>TRF landscape ppt v2</vt:lpstr>
      <vt:lpstr>Content Slides (red)</vt:lpstr>
      <vt:lpstr>Content Slides (gray)</vt:lpstr>
      <vt:lpstr>Title Slides</vt:lpstr>
      <vt:lpstr>1_Content Slides (red)</vt:lpstr>
      <vt:lpstr>Content Slides</vt:lpstr>
      <vt:lpstr>PowerPoint Presentation</vt:lpstr>
      <vt:lpstr>About Reinvestment Fund</vt:lpstr>
      <vt:lpstr>ReadyNation Report and Reinvestment Fund’s Source Report</vt:lpstr>
      <vt:lpstr>Measuring the Relationship Between School Quality and Home Sales Prices</vt:lpstr>
      <vt:lpstr>Statewide, Prices and Performance Follow Similar Trends</vt:lpstr>
      <vt:lpstr>District Performance had a Strong, Positive, and Statistically Significant Relationship with Changes in Home Prices</vt:lpstr>
      <vt:lpstr>Districts with Lower Home Sales Prices and School Performance Stand to Gain the Most From Improving Schools</vt:lpstr>
      <vt:lpstr>For a City, Returns to School Improvement can be Substantial</vt:lpstr>
      <vt:lpstr>Summary of Key Findings</vt:lpstr>
      <vt:lpstr>Contact Information</vt:lpstr>
      <vt:lpstr>PowerPoint Presentation</vt:lpstr>
      <vt:lpstr>For a City, Returns to School Improvement can be Substantial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Rosch</dc:creator>
  <cp:lastModifiedBy>Kate Philips</cp:lastModifiedBy>
  <cp:revision>58</cp:revision>
  <cp:lastPrinted>2017-08-22T13:12:58Z</cp:lastPrinted>
  <dcterms:created xsi:type="dcterms:W3CDTF">2017-08-16T14:48:37Z</dcterms:created>
  <dcterms:modified xsi:type="dcterms:W3CDTF">2020-12-08T12:32:56Z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0x0101001C994E195069634B951F9DD85B4B04B8</vt:lpwstr>
  </property>
  <property fmtid="{D5CDD505-2E9C-101B-9397-08002B2CF9AE}" pid="3" name="_dlc_DocIdItemGuid">
    <vt:lpwstr>97108885-6e7a-4785-8bd1-b28c232cd320</vt:lpwstr>
  </property>
</Properties>
</file>